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 id="2147483721" r:id="rId5"/>
    <p:sldMasterId id="2147483741" r:id="rId6"/>
    <p:sldMasterId id="2147483754" r:id="rId7"/>
    <p:sldMasterId id="2147483767" r:id="rId8"/>
    <p:sldMasterId id="2147483780" r:id="rId9"/>
    <p:sldMasterId id="2147483793" r:id="rId10"/>
  </p:sldMasterIdLst>
  <p:notesMasterIdLst>
    <p:notesMasterId r:id="rId45"/>
  </p:notesMasterIdLst>
  <p:sldIdLst>
    <p:sldId id="263" r:id="rId11"/>
    <p:sldId id="256" r:id="rId12"/>
    <p:sldId id="258" r:id="rId13"/>
    <p:sldId id="257" r:id="rId14"/>
    <p:sldId id="261" r:id="rId15"/>
    <p:sldId id="266" r:id="rId16"/>
    <p:sldId id="265" r:id="rId17"/>
    <p:sldId id="7858" r:id="rId18"/>
    <p:sldId id="7865" r:id="rId19"/>
    <p:sldId id="7869" r:id="rId20"/>
    <p:sldId id="7866" r:id="rId21"/>
    <p:sldId id="7876" r:id="rId22"/>
    <p:sldId id="7864" r:id="rId23"/>
    <p:sldId id="7868" r:id="rId24"/>
    <p:sldId id="267" r:id="rId25"/>
    <p:sldId id="7863" r:id="rId26"/>
    <p:sldId id="7870" r:id="rId27"/>
    <p:sldId id="7862" r:id="rId28"/>
    <p:sldId id="7881" r:id="rId29"/>
    <p:sldId id="7882" r:id="rId30"/>
    <p:sldId id="7874" r:id="rId31"/>
    <p:sldId id="7883" r:id="rId32"/>
    <p:sldId id="7879" r:id="rId33"/>
    <p:sldId id="7873" r:id="rId34"/>
    <p:sldId id="7833" r:id="rId35"/>
    <p:sldId id="7886" r:id="rId36"/>
    <p:sldId id="7860" r:id="rId37"/>
    <p:sldId id="7877" r:id="rId38"/>
    <p:sldId id="7884" r:id="rId39"/>
    <p:sldId id="7872" r:id="rId40"/>
    <p:sldId id="7878" r:id="rId41"/>
    <p:sldId id="7885" r:id="rId42"/>
    <p:sldId id="480" r:id="rId43"/>
    <p:sldId id="26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26" autoAdjust="0"/>
  </p:normalViewPr>
  <p:slideViewPr>
    <p:cSldViewPr snapToGrid="0">
      <p:cViewPr varScale="1">
        <p:scale>
          <a:sx n="86" d="100"/>
          <a:sy n="86" d="100"/>
        </p:scale>
        <p:origin x="533" y="5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https://capuc-my.sharepoint.com/personal/cherie_chan_cpuc_ca_gov/Documents/GTSR-Hard_Drive/GTSR_Website/2021-07_GTSR_Sta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apuc-my.sharepoint.com/personal/cherie_chan_cpuc_ca_gov/Documents/GTSR-Hard_Drive/GTSR_Website/2021-07_GTSR_Sta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'Table 1 Procurement'!$T$30</c:f>
              <c:strCache>
                <c:ptCount val="1"/>
                <c:pt idx="0">
                  <c:v>PG&amp;E</c:v>
                </c:pt>
              </c:strCache>
            </c:strRef>
          </c:tx>
          <c:spPr>
            <a:solidFill>
              <a:srgbClr val="00B0F0"/>
            </a:solidFill>
            <a:ln>
              <a:noFill/>
            </a:ln>
            <a:effectLst/>
          </c:spPr>
          <c:invertIfNegative val="0"/>
          <c:cat>
            <c:strRef>
              <c:f>('Table 1 Procurement'!$U$29:$V$29,'Table 1 Procurement'!$X$29)</c:f>
              <c:strCache>
                <c:ptCount val="3"/>
                <c:pt idx="0">
                  <c:v>Capacity</c:v>
                </c:pt>
                <c:pt idx="1">
                  <c:v>Green Tariff Contracts</c:v>
                </c:pt>
                <c:pt idx="2">
                  <c:v>Community Renewables Contracts</c:v>
                </c:pt>
              </c:strCache>
              <c:extLst/>
            </c:strRef>
          </c:cat>
          <c:val>
            <c:numRef>
              <c:f>('Table 1 Procurement'!$U$30:$V$30,'Table 1 Procurement'!$X$30)</c:f>
              <c:numCache>
                <c:formatCode>0</c:formatCode>
                <c:ptCount val="3"/>
                <c:pt idx="0">
                  <c:v>272</c:v>
                </c:pt>
                <c:pt idx="1">
                  <c:v>52.75</c:v>
                </c:pt>
                <c:pt idx="2">
                  <c:v>3.65</c:v>
                </c:pt>
              </c:numCache>
              <c:extLst/>
            </c:numRef>
          </c:val>
          <c:extLst>
            <c:ext xmlns:c16="http://schemas.microsoft.com/office/drawing/2014/chart" uri="{C3380CC4-5D6E-409C-BE32-E72D297353CC}">
              <c16:uniqueId val="{00000000-FEC5-4FDD-829C-47B918423D9B}"/>
            </c:ext>
          </c:extLst>
        </c:ser>
        <c:ser>
          <c:idx val="1"/>
          <c:order val="1"/>
          <c:tx>
            <c:strRef>
              <c:f>'Table 1 Procurement'!$T$31</c:f>
              <c:strCache>
                <c:ptCount val="1"/>
                <c:pt idx="0">
                  <c:v>SCE</c:v>
                </c:pt>
              </c:strCache>
            </c:strRef>
          </c:tx>
          <c:spPr>
            <a:solidFill>
              <a:srgbClr val="00B050"/>
            </a:solidFill>
            <a:ln>
              <a:noFill/>
            </a:ln>
            <a:effectLst/>
          </c:spPr>
          <c:invertIfNegative val="0"/>
          <c:cat>
            <c:strRef>
              <c:f>('Table 1 Procurement'!$U$29:$V$29,'Table 1 Procurement'!$X$29)</c:f>
              <c:strCache>
                <c:ptCount val="3"/>
                <c:pt idx="0">
                  <c:v>Capacity</c:v>
                </c:pt>
                <c:pt idx="1">
                  <c:v>Green Tariff Contracts</c:v>
                </c:pt>
                <c:pt idx="2">
                  <c:v>Community Renewables Contracts</c:v>
                </c:pt>
              </c:strCache>
              <c:extLst/>
            </c:strRef>
          </c:cat>
          <c:val>
            <c:numRef>
              <c:f>('Table 1 Procurement'!$U$31:$V$31,'Table 1 Procurement'!$X$31)</c:f>
              <c:numCache>
                <c:formatCode>0</c:formatCode>
                <c:ptCount val="3"/>
                <c:pt idx="0">
                  <c:v>269</c:v>
                </c:pt>
                <c:pt idx="1">
                  <c:v>60</c:v>
                </c:pt>
                <c:pt idx="2">
                  <c:v>6</c:v>
                </c:pt>
              </c:numCache>
              <c:extLst/>
            </c:numRef>
          </c:val>
          <c:extLst>
            <c:ext xmlns:c16="http://schemas.microsoft.com/office/drawing/2014/chart" uri="{C3380CC4-5D6E-409C-BE32-E72D297353CC}">
              <c16:uniqueId val="{00000001-FEC5-4FDD-829C-47B918423D9B}"/>
            </c:ext>
          </c:extLst>
        </c:ser>
        <c:ser>
          <c:idx val="2"/>
          <c:order val="2"/>
          <c:tx>
            <c:strRef>
              <c:f>'Table 1 Procurement'!$T$32</c:f>
              <c:strCache>
                <c:ptCount val="1"/>
                <c:pt idx="0">
                  <c:v>SDG&amp;E</c:v>
                </c:pt>
              </c:strCache>
            </c:strRef>
          </c:tx>
          <c:spPr>
            <a:solidFill>
              <a:srgbClr val="FF0000"/>
            </a:solidFill>
            <a:ln>
              <a:noFill/>
            </a:ln>
            <a:effectLst/>
          </c:spPr>
          <c:invertIfNegative val="0"/>
          <c:cat>
            <c:strRef>
              <c:f>('Table 1 Procurement'!$U$29:$V$29,'Table 1 Procurement'!$X$29)</c:f>
              <c:strCache>
                <c:ptCount val="3"/>
                <c:pt idx="0">
                  <c:v>Capacity</c:v>
                </c:pt>
                <c:pt idx="1">
                  <c:v>Green Tariff Contracts</c:v>
                </c:pt>
                <c:pt idx="2">
                  <c:v>Community Renewables Contracts</c:v>
                </c:pt>
              </c:strCache>
              <c:extLst/>
            </c:strRef>
          </c:cat>
          <c:val>
            <c:numRef>
              <c:f>('Table 1 Procurement'!$U$32:$V$32,'Table 1 Procurement'!$X$32)</c:f>
              <c:numCache>
                <c:formatCode>0</c:formatCode>
                <c:ptCount val="3"/>
                <c:pt idx="0">
                  <c:v>59</c:v>
                </c:pt>
                <c:pt idx="1">
                  <c:v>40</c:v>
                </c:pt>
                <c:pt idx="2">
                  <c:v>0</c:v>
                </c:pt>
              </c:numCache>
              <c:extLst/>
            </c:numRef>
          </c:val>
          <c:extLst>
            <c:ext xmlns:c16="http://schemas.microsoft.com/office/drawing/2014/chart" uri="{C3380CC4-5D6E-409C-BE32-E72D297353CC}">
              <c16:uniqueId val="{00000002-FEC5-4FDD-829C-47B918423D9B}"/>
            </c:ext>
          </c:extLst>
        </c:ser>
        <c:dLbls>
          <c:showLegendKey val="0"/>
          <c:showVal val="0"/>
          <c:showCatName val="0"/>
          <c:showSerName val="0"/>
          <c:showPercent val="0"/>
          <c:showBubbleSize val="0"/>
        </c:dLbls>
        <c:gapWidth val="20"/>
        <c:overlap val="100"/>
        <c:axId val="2132857024"/>
        <c:axId val="2132858688"/>
      </c:barChart>
      <c:catAx>
        <c:axId val="2132857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32858688"/>
        <c:crosses val="autoZero"/>
        <c:auto val="1"/>
        <c:lblAlgn val="ctr"/>
        <c:lblOffset val="1"/>
        <c:noMultiLvlLbl val="0"/>
      </c:catAx>
      <c:valAx>
        <c:axId val="2132858688"/>
        <c:scaling>
          <c:orientation val="minMax"/>
          <c:max val="6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2857024"/>
        <c:crosses val="autoZero"/>
        <c:crossBetween val="between"/>
      </c:valAx>
      <c:spPr>
        <a:noFill/>
        <a:ln>
          <a:noFill/>
        </a:ln>
        <a:effectLst/>
      </c:spPr>
    </c:plotArea>
    <c:legend>
      <c:legendPos val="r"/>
      <c:layout>
        <c:manualLayout>
          <c:xMode val="edge"/>
          <c:yMode val="edge"/>
          <c:x val="0.87991305774278217"/>
          <c:y val="0.36489488450090207"/>
          <c:w val="0.1131424978127734"/>
          <c:h val="0.315179102649260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'Table 1 Procurement'!$T$30</c:f>
              <c:strCache>
                <c:ptCount val="1"/>
                <c:pt idx="0">
                  <c:v>PG&amp;E</c:v>
                </c:pt>
              </c:strCache>
            </c:strRef>
          </c:tx>
          <c:spPr>
            <a:solidFill>
              <a:srgbClr val="00B0F0"/>
            </a:solidFill>
            <a:ln>
              <a:noFill/>
            </a:ln>
            <a:effectLst/>
          </c:spPr>
          <c:invertIfNegative val="0"/>
          <c:cat>
            <c:strRef>
              <c:f>'Table 1 Procurement'!$U$29:$X$29</c:f>
              <c:strCache>
                <c:ptCount val="4"/>
                <c:pt idx="0">
                  <c:v>Capacity</c:v>
                </c:pt>
                <c:pt idx="1">
                  <c:v>Green Tariff Contracts</c:v>
                </c:pt>
                <c:pt idx="2">
                  <c:v>Green Tariff Enrollment</c:v>
                </c:pt>
                <c:pt idx="3">
                  <c:v>Community Renewables Contracts</c:v>
                </c:pt>
              </c:strCache>
            </c:strRef>
          </c:cat>
          <c:val>
            <c:numRef>
              <c:f>'Table 1 Procurement'!$U$30:$X$30</c:f>
              <c:numCache>
                <c:formatCode>0</c:formatCode>
                <c:ptCount val="4"/>
                <c:pt idx="0">
                  <c:v>272</c:v>
                </c:pt>
                <c:pt idx="1">
                  <c:v>52.75</c:v>
                </c:pt>
                <c:pt idx="2">
                  <c:v>88.5</c:v>
                </c:pt>
                <c:pt idx="3">
                  <c:v>3.65</c:v>
                </c:pt>
              </c:numCache>
            </c:numRef>
          </c:val>
          <c:extLst>
            <c:ext xmlns:c16="http://schemas.microsoft.com/office/drawing/2014/chart" uri="{C3380CC4-5D6E-409C-BE32-E72D297353CC}">
              <c16:uniqueId val="{00000000-CDA0-49EB-AAFB-2B08D5DD17EF}"/>
            </c:ext>
          </c:extLst>
        </c:ser>
        <c:ser>
          <c:idx val="1"/>
          <c:order val="1"/>
          <c:tx>
            <c:strRef>
              <c:f>'Table 1 Procurement'!$T$31</c:f>
              <c:strCache>
                <c:ptCount val="1"/>
                <c:pt idx="0">
                  <c:v>SCE</c:v>
                </c:pt>
              </c:strCache>
            </c:strRef>
          </c:tx>
          <c:spPr>
            <a:solidFill>
              <a:srgbClr val="00B050"/>
            </a:solidFill>
            <a:ln>
              <a:noFill/>
            </a:ln>
            <a:effectLst/>
          </c:spPr>
          <c:invertIfNegative val="0"/>
          <c:cat>
            <c:strRef>
              <c:f>'Table 1 Procurement'!$U$29:$X$29</c:f>
              <c:strCache>
                <c:ptCount val="4"/>
                <c:pt idx="0">
                  <c:v>Capacity</c:v>
                </c:pt>
                <c:pt idx="1">
                  <c:v>Green Tariff Contracts</c:v>
                </c:pt>
                <c:pt idx="2">
                  <c:v>Green Tariff Enrollment</c:v>
                </c:pt>
                <c:pt idx="3">
                  <c:v>Community Renewables Contracts</c:v>
                </c:pt>
              </c:strCache>
            </c:strRef>
          </c:cat>
          <c:val>
            <c:numRef>
              <c:f>'Table 1 Procurement'!$U$31:$X$31</c:f>
              <c:numCache>
                <c:formatCode>0</c:formatCode>
                <c:ptCount val="4"/>
                <c:pt idx="0">
                  <c:v>269</c:v>
                </c:pt>
                <c:pt idx="1">
                  <c:v>60</c:v>
                </c:pt>
                <c:pt idx="2">
                  <c:v>25.53</c:v>
                </c:pt>
                <c:pt idx="3">
                  <c:v>6</c:v>
                </c:pt>
              </c:numCache>
            </c:numRef>
          </c:val>
          <c:extLst>
            <c:ext xmlns:c16="http://schemas.microsoft.com/office/drawing/2014/chart" uri="{C3380CC4-5D6E-409C-BE32-E72D297353CC}">
              <c16:uniqueId val="{00000001-CDA0-49EB-AAFB-2B08D5DD17EF}"/>
            </c:ext>
          </c:extLst>
        </c:ser>
        <c:ser>
          <c:idx val="2"/>
          <c:order val="2"/>
          <c:tx>
            <c:strRef>
              <c:f>'Table 1 Procurement'!$T$32</c:f>
              <c:strCache>
                <c:ptCount val="1"/>
                <c:pt idx="0">
                  <c:v>SDG&amp;E</c:v>
                </c:pt>
              </c:strCache>
            </c:strRef>
          </c:tx>
          <c:spPr>
            <a:solidFill>
              <a:srgbClr val="FF0000"/>
            </a:solidFill>
            <a:ln>
              <a:noFill/>
            </a:ln>
            <a:effectLst/>
          </c:spPr>
          <c:invertIfNegative val="0"/>
          <c:cat>
            <c:strRef>
              <c:f>'Table 1 Procurement'!$U$29:$X$29</c:f>
              <c:strCache>
                <c:ptCount val="4"/>
                <c:pt idx="0">
                  <c:v>Capacity</c:v>
                </c:pt>
                <c:pt idx="1">
                  <c:v>Green Tariff Contracts</c:v>
                </c:pt>
                <c:pt idx="2">
                  <c:v>Green Tariff Enrollment</c:v>
                </c:pt>
                <c:pt idx="3">
                  <c:v>Community Renewables Contracts</c:v>
                </c:pt>
              </c:strCache>
            </c:strRef>
          </c:cat>
          <c:val>
            <c:numRef>
              <c:f>'Table 1 Procurement'!$U$32:$X$32</c:f>
              <c:numCache>
                <c:formatCode>0</c:formatCode>
                <c:ptCount val="4"/>
                <c:pt idx="0">
                  <c:v>59</c:v>
                </c:pt>
                <c:pt idx="1">
                  <c:v>40</c:v>
                </c:pt>
                <c:pt idx="2">
                  <c:v>5.51</c:v>
                </c:pt>
                <c:pt idx="3">
                  <c:v>0</c:v>
                </c:pt>
              </c:numCache>
            </c:numRef>
          </c:val>
          <c:extLst>
            <c:ext xmlns:c16="http://schemas.microsoft.com/office/drawing/2014/chart" uri="{C3380CC4-5D6E-409C-BE32-E72D297353CC}">
              <c16:uniqueId val="{00000002-CDA0-49EB-AAFB-2B08D5DD17EF}"/>
            </c:ext>
          </c:extLst>
        </c:ser>
        <c:dLbls>
          <c:showLegendKey val="0"/>
          <c:showVal val="0"/>
          <c:showCatName val="0"/>
          <c:showSerName val="0"/>
          <c:showPercent val="0"/>
          <c:showBubbleSize val="0"/>
        </c:dLbls>
        <c:gapWidth val="25"/>
        <c:axId val="48634336"/>
        <c:axId val="2052874256"/>
      </c:barChart>
      <c:catAx>
        <c:axId val="48634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52874256"/>
        <c:crosses val="autoZero"/>
        <c:auto val="1"/>
        <c:lblAlgn val="ctr"/>
        <c:lblOffset val="100"/>
        <c:noMultiLvlLbl val="0"/>
      </c:catAx>
      <c:valAx>
        <c:axId val="20528742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634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27EA61-DF84-4652-A211-97E5CA92C2AD}" type="datetimeFigureOut">
              <a:rPr lang="en-US" smtClean="0"/>
              <a:t>9/15/2021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925FCD-4A8D-4B99-8F3B-745F0D52BEBB}" type="slidenum">
              <a:rPr lang="en-US" smtClean="0"/>
              <a:t>‹#›</a:t>
            </a:fld>
            <a:endParaRPr lang="en-US"/>
          </a:p>
        </p:txBody>
      </p:sp>
    </p:spTree>
    <p:extLst>
      <p:ext uri="{BB962C8B-B14F-4D97-AF65-F5344CB8AC3E}">
        <p14:creationId xmlns:p14="http://schemas.microsoft.com/office/powerpoint/2010/main" val="3069659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A925FCD-4A8D-4B99-8F3B-745F0D52BEBB}" type="slidenum">
              <a:rPr lang="en-US" smtClean="0"/>
              <a:t>1</a:t>
            </a:fld>
            <a:endParaRPr lang="en-US"/>
          </a:p>
        </p:txBody>
      </p:sp>
    </p:spTree>
    <p:extLst>
      <p:ext uri="{BB962C8B-B14F-4D97-AF65-F5344CB8AC3E}">
        <p14:creationId xmlns:p14="http://schemas.microsoft.com/office/powerpoint/2010/main" val="3197150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dirty="0">
                <a:latin typeface="Times New Roman"/>
                <a:ea typeface="Times New Roman" panose="02020603050405020304" pitchFamily="18" charset="0"/>
                <a:cs typeface="Times New Roman"/>
              </a:rPr>
              <a:t>Opportunity to consider</a:t>
            </a:r>
          </a:p>
          <a:p>
            <a:pPr marL="0" marR="0" lvl="0" indent="0" algn="l" defTabSz="914400">
              <a:lnSpc>
                <a:spcPct val="100000"/>
              </a:lnSpc>
              <a:spcBef>
                <a:spcPts val="0"/>
              </a:spcBef>
              <a:spcAft>
                <a:spcPts val="0"/>
              </a:spcAft>
              <a:buClrTx/>
              <a:buSzTx/>
              <a:buFontTx/>
              <a:buNone/>
              <a:tabLst/>
              <a:defRPr/>
            </a:pPr>
            <a:r>
              <a:rPr lang="en-US" sz="1800" dirty="0">
                <a:effectLst/>
                <a:latin typeface="Times New Roman"/>
                <a:ea typeface="Times New Roman" panose="02020603050405020304" pitchFamily="18" charset="0"/>
                <a:cs typeface="Times New Roman"/>
              </a:rPr>
              <a:t>The guidelines outlined below allow the IOUs to present an assessment of the program performance in the targeted market sector and then propose goals, budgets, design, and delivery such that the programs align delivery of services with the anticipated remaining opportunity. The IOUs should also consider incorporating any relevant data and draft findings of the DAC Program 2021 Independent Evaluation into these Applications, as warranted. </a:t>
            </a:r>
            <a:endParaRPr lang="en-US" dirty="0"/>
          </a:p>
          <a:p>
            <a:endParaRPr lang="en-US" dirty="0"/>
          </a:p>
        </p:txBody>
      </p:sp>
      <p:sp>
        <p:nvSpPr>
          <p:cNvPr id="4" name="Slide Number Placeholder 3"/>
          <p:cNvSpPr>
            <a:spLocks noGrp="1"/>
          </p:cNvSpPr>
          <p:nvPr>
            <p:ph type="sldNum" sz="quarter" idx="5"/>
          </p:nvPr>
        </p:nvSpPr>
        <p:spPr/>
        <p:txBody>
          <a:bodyPr/>
          <a:lstStyle/>
          <a:p>
            <a:fld id="{6A925FCD-4A8D-4B99-8F3B-745F0D52BEBB}" type="slidenum">
              <a:rPr lang="en-US" smtClean="0"/>
              <a:t>10</a:t>
            </a:fld>
            <a:endParaRPr lang="en-US"/>
          </a:p>
        </p:txBody>
      </p:sp>
    </p:spTree>
    <p:extLst>
      <p:ext uri="{BB962C8B-B14F-4D97-AF65-F5344CB8AC3E}">
        <p14:creationId xmlns:p14="http://schemas.microsoft.com/office/powerpoint/2010/main" val="2090492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925FCD-4A8D-4B99-8F3B-745F0D52BEBB}" type="slidenum">
              <a:rPr lang="en-US" smtClean="0"/>
              <a:t>11</a:t>
            </a:fld>
            <a:endParaRPr lang="en-US"/>
          </a:p>
        </p:txBody>
      </p:sp>
    </p:spTree>
    <p:extLst>
      <p:ext uri="{BB962C8B-B14F-4D97-AF65-F5344CB8AC3E}">
        <p14:creationId xmlns:p14="http://schemas.microsoft.com/office/powerpoint/2010/main" val="4272217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We've included this section to level-set where the authority for this process came from and what it entails. Starting with the Commission's 2018 Decision establishing the DAC-GT and CSGT programs.</a:t>
            </a:r>
          </a:p>
        </p:txBody>
      </p:sp>
      <p:sp>
        <p:nvSpPr>
          <p:cNvPr id="4" name="Slide Number Placeholder 3"/>
          <p:cNvSpPr>
            <a:spLocks noGrp="1"/>
          </p:cNvSpPr>
          <p:nvPr>
            <p:ph type="sldNum" sz="quarter" idx="5"/>
          </p:nvPr>
        </p:nvSpPr>
        <p:spPr/>
        <p:txBody>
          <a:bodyPr/>
          <a:lstStyle/>
          <a:p>
            <a:fld id="{6A925FCD-4A8D-4B99-8F3B-745F0D52BEBB}" type="slidenum">
              <a:rPr lang="en-US" smtClean="0"/>
              <a:t>12</a:t>
            </a:fld>
            <a:endParaRPr lang="en-US"/>
          </a:p>
        </p:txBody>
      </p:sp>
    </p:spTree>
    <p:extLst>
      <p:ext uri="{BB962C8B-B14F-4D97-AF65-F5344CB8AC3E}">
        <p14:creationId xmlns:p14="http://schemas.microsoft.com/office/powerpoint/2010/main" val="566388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925FCD-4A8D-4B99-8F3B-745F0D52BEBB}" type="slidenum">
              <a:rPr lang="en-US" smtClean="0"/>
              <a:t>13</a:t>
            </a:fld>
            <a:endParaRPr lang="en-US"/>
          </a:p>
        </p:txBody>
      </p:sp>
    </p:spTree>
    <p:extLst>
      <p:ext uri="{BB962C8B-B14F-4D97-AF65-F5344CB8AC3E}">
        <p14:creationId xmlns:p14="http://schemas.microsoft.com/office/powerpoint/2010/main" val="501806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925FCD-4A8D-4B99-8F3B-745F0D52BEBB}" type="slidenum">
              <a:rPr lang="en-US" smtClean="0"/>
              <a:t>14</a:t>
            </a:fld>
            <a:endParaRPr lang="en-US"/>
          </a:p>
        </p:txBody>
      </p:sp>
    </p:spTree>
    <p:extLst>
      <p:ext uri="{BB962C8B-B14F-4D97-AF65-F5344CB8AC3E}">
        <p14:creationId xmlns:p14="http://schemas.microsoft.com/office/powerpoint/2010/main" val="2316526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SB 43 Recognized that the benefits of onsite solar are not available to 70% of residential and Small Commercial Ratepayers, and also created a 100MW carve-out for small projects in Environmental Justice Communities</a:t>
            </a:r>
          </a:p>
          <a:p>
            <a:endParaRPr lang="en-US" dirty="0">
              <a:cs typeface="Calibri"/>
            </a:endParaRPr>
          </a:p>
          <a:p>
            <a:r>
              <a:rPr lang="en-US" dirty="0">
                <a:cs typeface="Calibri"/>
              </a:rPr>
              <a:t>During a Similar Timeframe, AB327 </a:t>
            </a:r>
            <a:r>
              <a:rPr lang="en-US" dirty="0"/>
              <a:t>required the CPUC to develop a renewable  energy rate as a successor to then-existing, extremely popular Net Energy Metering tariffs.  As a part of this mandate, AB 327 required the Commission to consider alternatives designed to increase adoption of renewable generation in Disadvantaged Communities.</a:t>
            </a:r>
          </a:p>
        </p:txBody>
      </p:sp>
      <p:sp>
        <p:nvSpPr>
          <p:cNvPr id="4" name="Slide Number Placeholder 3"/>
          <p:cNvSpPr>
            <a:spLocks noGrp="1"/>
          </p:cNvSpPr>
          <p:nvPr>
            <p:ph type="sldNum" sz="quarter" idx="5"/>
          </p:nvPr>
        </p:nvSpPr>
        <p:spPr/>
        <p:txBody>
          <a:bodyPr/>
          <a:lstStyle/>
          <a:p>
            <a:fld id="{6A925FCD-4A8D-4B99-8F3B-745F0D52BEBB}" type="slidenum">
              <a:rPr lang="en-US" smtClean="0"/>
              <a:t>15</a:t>
            </a:fld>
            <a:endParaRPr lang="en-US"/>
          </a:p>
        </p:txBody>
      </p:sp>
    </p:spTree>
    <p:extLst>
      <p:ext uri="{BB962C8B-B14F-4D97-AF65-F5344CB8AC3E}">
        <p14:creationId xmlns:p14="http://schemas.microsoft.com/office/powerpoint/2010/main" val="90143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25FCD-4A8D-4B99-8F3B-745F0D52BEBB}" type="slidenum">
              <a:rPr lang="en-US" smtClean="0"/>
              <a:t>16</a:t>
            </a:fld>
            <a:endParaRPr lang="en-US"/>
          </a:p>
        </p:txBody>
      </p:sp>
    </p:spTree>
    <p:extLst>
      <p:ext uri="{BB962C8B-B14F-4D97-AF65-F5344CB8AC3E}">
        <p14:creationId xmlns:p14="http://schemas.microsoft.com/office/powerpoint/2010/main" val="1985218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045" indent="-233045">
              <a:buFont typeface="Arial" panose="020B0604020202020204" pitchFamily="34" charset="0"/>
              <a:buChar char="•"/>
            </a:pPr>
            <a:r>
              <a:rPr lang="en-US" dirty="0">
                <a:ea typeface="+mn-lt"/>
                <a:cs typeface="+mn-lt"/>
              </a:rPr>
              <a:t>To encourage consistency and efficiency, we encourage the IOUs to address  Green Tariff Shared Renewables (GTSR) program issues in these applications. </a:t>
            </a:r>
            <a:endParaRPr lang="en-US" dirty="0">
              <a:ea typeface="+mn-ea"/>
              <a:cs typeface="Calibri"/>
            </a:endParaRPr>
          </a:p>
          <a:p>
            <a:pPr marL="233045" indent="-233045">
              <a:buFont typeface="Arial" panose="020B0604020202020204" pitchFamily="34" charset="0"/>
              <a:buChar char="•"/>
            </a:pPr>
            <a:r>
              <a:rPr lang="en-US" dirty="0">
                <a:ea typeface="+mn-lt"/>
                <a:cs typeface="+mn-lt"/>
              </a:rPr>
              <a:t>The CPUC based portions of DAC-GT and CSGT program design on the two GTSR programs, Green Tariff and Enhanced Community Renewables, respectively. There are sufficient similarities and cross-cutting issues to warrant the evaluation of both, together.</a:t>
            </a:r>
            <a:endParaRPr lang="en-US" dirty="0">
              <a:ea typeface="+mn-ea"/>
              <a:cs typeface="+mn-cs"/>
            </a:endParaRPr>
          </a:p>
          <a:p>
            <a:pPr marL="233045" indent="-233045">
              <a:buFont typeface="Arial" panose="020B0604020202020204" pitchFamily="34" charset="0"/>
              <a:buChar char="•"/>
            </a:pPr>
            <a:r>
              <a:rPr lang="en-US" dirty="0">
                <a:ea typeface="+mn-lt"/>
                <a:cs typeface="+mn-lt"/>
              </a:rPr>
              <a:t>DAC-GT is modeled after the Green Tariff portion of the Green Tariff/Shared Renewables Programs adopted in D.15-01-051</a:t>
            </a:r>
          </a:p>
          <a:p>
            <a:pPr marL="233045" indent="-233045">
              <a:buFont typeface="Arial" panose="020B0604020202020204" pitchFamily="34" charset="0"/>
              <a:buChar char="•"/>
            </a:pPr>
            <a:r>
              <a:rPr lang="en-US" dirty="0">
                <a:ea typeface="+mn-lt"/>
                <a:cs typeface="+mn-lt"/>
              </a:rPr>
              <a:t>CS-GT program is structured after the Enhanced Community Renewables (ECR) portion of the GTSR program. </a:t>
            </a:r>
          </a:p>
          <a:p>
            <a:pPr marL="233045" indent="-233045">
              <a:buFont typeface="Arial" panose="020B0604020202020204" pitchFamily="34" charset="0"/>
              <a:buChar char="•"/>
            </a:pPr>
            <a:r>
              <a:rPr lang="en-US" dirty="0">
                <a:ea typeface="+mn-lt"/>
                <a:cs typeface="+mn-lt"/>
              </a:rPr>
              <a:t>GTSR remains without a procedural "home". </a:t>
            </a:r>
          </a:p>
          <a:p>
            <a:pPr marL="690245" lvl="1" indent="-233045">
              <a:buFont typeface="Arial" panose="020B0604020202020204" pitchFamily="34" charset="0"/>
              <a:buChar char="•"/>
            </a:pPr>
            <a:r>
              <a:rPr lang="en-US" dirty="0">
                <a:ea typeface="+mn-lt"/>
                <a:cs typeface="+mn-lt"/>
              </a:rPr>
              <a:t>Though the GTSR program was originally scheduled to sunset on January 1, 2019, the Commission ultimately issued Resolution E-5028 on September 30, 2019, which extended the GTSR program indefinitely until the 600 MW cap was reached. That Resolution found that while they had merit, modifications proposed in comments would result in a “different structure or materially different capacity” to the program. Thus, these were found to be beyond the scope of the Advice Letter process and would require a more formal review, as initiated in a Petition for Modification or Application. </a:t>
            </a:r>
            <a:endParaRPr lang="en-US" dirty="0"/>
          </a:p>
        </p:txBody>
      </p:sp>
      <p:sp>
        <p:nvSpPr>
          <p:cNvPr id="4" name="Slide Number Placeholder 3"/>
          <p:cNvSpPr>
            <a:spLocks noGrp="1"/>
          </p:cNvSpPr>
          <p:nvPr>
            <p:ph type="sldNum" sz="quarter" idx="5"/>
          </p:nvPr>
        </p:nvSpPr>
        <p:spPr/>
        <p:txBody>
          <a:bodyPr/>
          <a:lstStyle/>
          <a:p>
            <a:fld id="{6A925FCD-4A8D-4B99-8F3B-745F0D52BEBB}" type="slidenum">
              <a:rPr lang="en-US" smtClean="0"/>
              <a:t>17</a:t>
            </a:fld>
            <a:endParaRPr lang="en-US"/>
          </a:p>
        </p:txBody>
      </p:sp>
    </p:spTree>
    <p:extLst>
      <p:ext uri="{BB962C8B-B14F-4D97-AF65-F5344CB8AC3E}">
        <p14:creationId xmlns:p14="http://schemas.microsoft.com/office/powerpoint/2010/main" val="3193428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925FCD-4A8D-4B99-8F3B-745F0D52BEBB}" type="slidenum">
              <a:rPr lang="en-US" smtClean="0"/>
              <a:t>18</a:t>
            </a:fld>
            <a:endParaRPr lang="en-US"/>
          </a:p>
        </p:txBody>
      </p:sp>
    </p:spTree>
    <p:extLst>
      <p:ext uri="{BB962C8B-B14F-4D97-AF65-F5344CB8AC3E}">
        <p14:creationId xmlns:p14="http://schemas.microsoft.com/office/powerpoint/2010/main" val="2935317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25FCD-4A8D-4B99-8F3B-745F0D52BEBB}" type="slidenum">
              <a:rPr lang="en-US" smtClean="0"/>
              <a:t>19</a:t>
            </a:fld>
            <a:endParaRPr lang="en-US"/>
          </a:p>
        </p:txBody>
      </p:sp>
      <p:pic>
        <p:nvPicPr>
          <p:cNvPr id="6" name="Picture 5">
            <a:extLst>
              <a:ext uri="{FF2B5EF4-FFF2-40B4-BE49-F238E27FC236}">
                <a16:creationId xmlns:a16="http://schemas.microsoft.com/office/drawing/2014/main" id="{2C641954-6287-4E40-A925-E26CB714A611}"/>
              </a:ext>
            </a:extLst>
          </p:cNvPr>
          <p:cNvPicPr>
            <a:picLocks noChangeAspect="1"/>
          </p:cNvPicPr>
          <p:nvPr/>
        </p:nvPicPr>
        <p:blipFill>
          <a:blip r:embed="rId3"/>
          <a:stretch>
            <a:fillRect/>
          </a:stretch>
        </p:blipFill>
        <p:spPr>
          <a:xfrm>
            <a:off x="575310" y="5116830"/>
            <a:ext cx="5867400" cy="1219200"/>
          </a:xfrm>
          <a:prstGeom prst="rect">
            <a:avLst/>
          </a:prstGeom>
        </p:spPr>
      </p:pic>
    </p:spTree>
    <p:extLst>
      <p:ext uri="{BB962C8B-B14F-4D97-AF65-F5344CB8AC3E}">
        <p14:creationId xmlns:p14="http://schemas.microsoft.com/office/powerpoint/2010/main" val="256741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925FCD-4A8D-4B99-8F3B-745F0D52BEBB}" type="slidenum">
              <a:rPr lang="en-US" smtClean="0"/>
              <a:t>2</a:t>
            </a:fld>
            <a:endParaRPr lang="en-US"/>
          </a:p>
        </p:txBody>
      </p:sp>
    </p:spTree>
    <p:extLst>
      <p:ext uri="{BB962C8B-B14F-4D97-AF65-F5344CB8AC3E}">
        <p14:creationId xmlns:p14="http://schemas.microsoft.com/office/powerpoint/2010/main" val="2323019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6A925FCD-4A8D-4B99-8F3B-745F0D52BEBB}" type="slidenum">
              <a:rPr lang="en-US" smtClean="0"/>
              <a:t>20</a:t>
            </a:fld>
            <a:endParaRPr lang="en-US"/>
          </a:p>
        </p:txBody>
      </p:sp>
      <p:pic>
        <p:nvPicPr>
          <p:cNvPr id="6" name="Picture 5">
            <a:extLst>
              <a:ext uri="{FF2B5EF4-FFF2-40B4-BE49-F238E27FC236}">
                <a16:creationId xmlns:a16="http://schemas.microsoft.com/office/drawing/2014/main" id="{2C641954-6287-4E40-A925-E26CB714A611}"/>
              </a:ext>
            </a:extLst>
          </p:cNvPr>
          <p:cNvPicPr>
            <a:picLocks noChangeAspect="1"/>
          </p:cNvPicPr>
          <p:nvPr/>
        </p:nvPicPr>
        <p:blipFill>
          <a:blip r:embed="rId3"/>
          <a:stretch>
            <a:fillRect/>
          </a:stretch>
        </p:blipFill>
        <p:spPr>
          <a:xfrm>
            <a:off x="575310" y="5116830"/>
            <a:ext cx="5867400" cy="1219200"/>
          </a:xfrm>
          <a:prstGeom prst="rect">
            <a:avLst/>
          </a:prstGeom>
        </p:spPr>
      </p:pic>
    </p:spTree>
    <p:extLst>
      <p:ext uri="{BB962C8B-B14F-4D97-AF65-F5344CB8AC3E}">
        <p14:creationId xmlns:p14="http://schemas.microsoft.com/office/powerpoint/2010/main" val="309982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There's almost 200MW of capacity allocated among the two programs. 158MW for DAC DG (70MW for PG&amp;E territory, 70MW for SCE territory, 18MW for SDG&amp;E territory). Another 41MW for CSGT (18MW PG&amp;E, 18MW SCE, 5MW for SDG&amp;E territories). Capacity was split within each territory according to the percentage of bundled vs. unbundled (IOU vs. CCA) residential customers in DACs.</a:t>
            </a:r>
          </a:p>
          <a:p>
            <a:endParaRPr lang="en-US" dirty="0">
              <a:cs typeface="Calibri"/>
            </a:endParaRPr>
          </a:p>
          <a:p>
            <a:r>
              <a:rPr lang="en-US" dirty="0">
                <a:cs typeface="Calibri"/>
              </a:rPr>
              <a:t>The IOUs have run 3 Requests for Offers so far since launching early last year. Due to differing program launch timelines, the CCAs have either already held their first RFO or are preparing to launch.</a:t>
            </a:r>
          </a:p>
          <a:p>
            <a:endParaRPr lang="en-US" dirty="0">
              <a:cs typeface="Calibri"/>
            </a:endParaRPr>
          </a:p>
          <a:p>
            <a:r>
              <a:rPr lang="en-US" dirty="0">
                <a:cs typeface="Calibri"/>
              </a:rPr>
              <a:t>For various reasons, successful bids have lagged in SCE and SDG&amp;E territories – the 2021 Independent evaluation will be surveying solar developers, program administrators, and other stakeholders to better understand the geographic and procurement challenges to reaching full procurement. The initial results and findings should be included in </a:t>
            </a:r>
            <a:r>
              <a:rPr lang="en-US">
                <a:cs typeface="Calibri"/>
              </a:rPr>
              <a:t>these Applications</a:t>
            </a:r>
            <a:r>
              <a:rPr lang="en-US" dirty="0">
                <a:cs typeface="Calibri"/>
              </a:rPr>
              <a:t>.</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A925FCD-4A8D-4B99-8F3B-745F0D52BEBB}" type="slidenum">
              <a:rPr lang="en-US" smtClean="0"/>
              <a:t>21</a:t>
            </a:fld>
            <a:endParaRPr lang="en-US"/>
          </a:p>
        </p:txBody>
      </p:sp>
      <p:pic>
        <p:nvPicPr>
          <p:cNvPr id="6" name="Picture 5">
            <a:extLst>
              <a:ext uri="{FF2B5EF4-FFF2-40B4-BE49-F238E27FC236}">
                <a16:creationId xmlns:a16="http://schemas.microsoft.com/office/drawing/2014/main" id="{2C641954-6287-4E40-A925-E26CB714A611}"/>
              </a:ext>
            </a:extLst>
          </p:cNvPr>
          <p:cNvPicPr>
            <a:picLocks noChangeAspect="1"/>
          </p:cNvPicPr>
          <p:nvPr/>
        </p:nvPicPr>
        <p:blipFill>
          <a:blip r:embed="rId3"/>
          <a:stretch>
            <a:fillRect/>
          </a:stretch>
        </p:blipFill>
        <p:spPr>
          <a:xfrm>
            <a:off x="575310" y="5116830"/>
            <a:ext cx="5867400" cy="1219200"/>
          </a:xfrm>
          <a:prstGeom prst="rect">
            <a:avLst/>
          </a:prstGeom>
        </p:spPr>
      </p:pic>
    </p:spTree>
    <p:extLst>
      <p:ext uri="{BB962C8B-B14F-4D97-AF65-F5344CB8AC3E}">
        <p14:creationId xmlns:p14="http://schemas.microsoft.com/office/powerpoint/2010/main" val="4221624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CCAs also have similar programs, but because they do not receive ratepayer funds in this case, the CPUC does not have direct jurisdiction over these funds.</a:t>
            </a:r>
          </a:p>
        </p:txBody>
      </p:sp>
      <p:sp>
        <p:nvSpPr>
          <p:cNvPr id="4" name="Slide Number Placeholder 3"/>
          <p:cNvSpPr>
            <a:spLocks noGrp="1"/>
          </p:cNvSpPr>
          <p:nvPr>
            <p:ph type="sldNum" sz="quarter" idx="5"/>
          </p:nvPr>
        </p:nvSpPr>
        <p:spPr/>
        <p:txBody>
          <a:bodyPr/>
          <a:lstStyle/>
          <a:p>
            <a:fld id="{6A925FCD-4A8D-4B99-8F3B-745F0D52BEBB}" type="slidenum">
              <a:rPr lang="en-US" smtClean="0"/>
              <a:t>22</a:t>
            </a:fld>
            <a:endParaRPr lang="en-US"/>
          </a:p>
        </p:txBody>
      </p:sp>
      <p:pic>
        <p:nvPicPr>
          <p:cNvPr id="6" name="Picture 5">
            <a:extLst>
              <a:ext uri="{FF2B5EF4-FFF2-40B4-BE49-F238E27FC236}">
                <a16:creationId xmlns:a16="http://schemas.microsoft.com/office/drawing/2014/main" id="{2C641954-6287-4E40-A925-E26CB714A611}"/>
              </a:ext>
            </a:extLst>
          </p:cNvPr>
          <p:cNvPicPr>
            <a:picLocks noChangeAspect="1"/>
          </p:cNvPicPr>
          <p:nvPr/>
        </p:nvPicPr>
        <p:blipFill>
          <a:blip r:embed="rId3"/>
          <a:stretch>
            <a:fillRect/>
          </a:stretch>
        </p:blipFill>
        <p:spPr>
          <a:xfrm>
            <a:off x="575310" y="5116830"/>
            <a:ext cx="5867400" cy="1219200"/>
          </a:xfrm>
          <a:prstGeom prst="rect">
            <a:avLst/>
          </a:prstGeom>
        </p:spPr>
      </p:pic>
    </p:spTree>
    <p:extLst>
      <p:ext uri="{BB962C8B-B14F-4D97-AF65-F5344CB8AC3E}">
        <p14:creationId xmlns:p14="http://schemas.microsoft.com/office/powerpoint/2010/main" val="1325369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Quarterly Reports dated July 2021</a:t>
            </a:r>
            <a:br>
              <a:rPr lang="en-US" dirty="0">
                <a:cs typeface="+mn-lt"/>
              </a:rPr>
            </a:br>
            <a:r>
              <a:rPr lang="en-US" dirty="0"/>
              <a:t>Discuss PG&amp;E’s increasing GT Enrollment, SDG&amp;E’s Decreasing GTSR Enrollment from CCAs</a:t>
            </a:r>
          </a:p>
          <a:p>
            <a:r>
              <a:rPr lang="en-US" dirty="0"/>
              <a:t>So, as we discussed 600 MW of new incremental Renewable Capacity was imagined by GTSR, the bar to the left.</a:t>
            </a:r>
          </a:p>
          <a:p>
            <a:r>
              <a:rPr lang="en-US" dirty="0"/>
              <a:t>Of those, we have signed 153 MW of incremental, New power purchase agreements to supply Green Tariff customers so far.</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A925FCD-4A8D-4B99-8F3B-745F0D52BEBB}" type="slidenum">
              <a:rPr lang="en-US" smtClean="0"/>
              <a:t>23</a:t>
            </a:fld>
            <a:endParaRPr lang="en-US"/>
          </a:p>
        </p:txBody>
      </p:sp>
    </p:spTree>
    <p:extLst>
      <p:ext uri="{BB962C8B-B14F-4D97-AF65-F5344CB8AC3E}">
        <p14:creationId xmlns:p14="http://schemas.microsoft.com/office/powerpoint/2010/main" val="4140681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Quarterly Reports dated July 2021</a:t>
            </a:r>
            <a:br>
              <a:rPr lang="en-US" dirty="0">
                <a:cs typeface="+mn-lt"/>
              </a:rPr>
            </a:br>
            <a:r>
              <a:rPr lang="en-US" dirty="0"/>
              <a:t>Discuss PG&amp;E’s increasing GT Enrollment, SDG&amp;E’s Decreasing GTSR Enrollment from CCAs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A925FCD-4A8D-4B99-8F3B-745F0D52BEBB}" type="slidenum">
              <a:rPr lang="en-US" smtClean="0"/>
              <a:t>24</a:t>
            </a:fld>
            <a:endParaRPr lang="en-US"/>
          </a:p>
        </p:txBody>
      </p:sp>
      <p:pic>
        <p:nvPicPr>
          <p:cNvPr id="6" name="Picture 5">
            <a:extLst>
              <a:ext uri="{FF2B5EF4-FFF2-40B4-BE49-F238E27FC236}">
                <a16:creationId xmlns:a16="http://schemas.microsoft.com/office/drawing/2014/main" id="{2C641954-6287-4E40-A925-E26CB714A611}"/>
              </a:ext>
            </a:extLst>
          </p:cNvPr>
          <p:cNvPicPr>
            <a:picLocks noChangeAspect="1"/>
          </p:cNvPicPr>
          <p:nvPr/>
        </p:nvPicPr>
        <p:blipFill>
          <a:blip r:embed="rId3"/>
          <a:stretch>
            <a:fillRect/>
          </a:stretch>
        </p:blipFill>
        <p:spPr>
          <a:xfrm>
            <a:off x="575310" y="5116830"/>
            <a:ext cx="5867400" cy="1219200"/>
          </a:xfrm>
          <a:prstGeom prst="rect">
            <a:avLst/>
          </a:prstGeom>
        </p:spPr>
      </p:pic>
    </p:spTree>
    <p:extLst>
      <p:ext uri="{BB962C8B-B14F-4D97-AF65-F5344CB8AC3E}">
        <p14:creationId xmlns:p14="http://schemas.microsoft.com/office/powerpoint/2010/main" val="4027493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come back in 10 minutes</a:t>
            </a:r>
          </a:p>
        </p:txBody>
      </p:sp>
      <p:sp>
        <p:nvSpPr>
          <p:cNvPr id="4" name="Slide Number Placeholder 3"/>
          <p:cNvSpPr>
            <a:spLocks noGrp="1"/>
          </p:cNvSpPr>
          <p:nvPr>
            <p:ph type="sldNum" sz="quarter" idx="5"/>
          </p:nvPr>
        </p:nvSpPr>
        <p:spPr/>
        <p:txBody>
          <a:bodyPr/>
          <a:lstStyle/>
          <a:p>
            <a:fld id="{6A925FCD-4A8D-4B99-8F3B-745F0D52BEBB}" type="slidenum">
              <a:rPr lang="en-US" smtClean="0"/>
              <a:t>25</a:t>
            </a:fld>
            <a:endParaRPr lang="en-US"/>
          </a:p>
        </p:txBody>
      </p:sp>
    </p:spTree>
    <p:extLst>
      <p:ext uri="{BB962C8B-B14F-4D97-AF65-F5344CB8AC3E}">
        <p14:creationId xmlns:p14="http://schemas.microsoft.com/office/powerpoint/2010/main" val="909313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2nd half of our webinar will be dedicated to the Applications Guidance Template and a discussion on the topics included. For those of you who aren't familiar, the template was sent out with the invite to service list and can also be download from this link at the bottom of the slide. Its purpose is to provide a uniform template for the IOUs and to suggest additional topics for inclusion in the Applications. We will not go over this entire template today, but rather use the webinar to discuss a few of the major topics, then allow participants/stakeholders to propose topics that they would like to see included. </a:t>
            </a:r>
            <a:endParaRPr lang="en-US" dirty="0"/>
          </a:p>
        </p:txBody>
      </p:sp>
      <p:sp>
        <p:nvSpPr>
          <p:cNvPr id="4" name="Slide Number Placeholder 3"/>
          <p:cNvSpPr>
            <a:spLocks noGrp="1"/>
          </p:cNvSpPr>
          <p:nvPr>
            <p:ph type="sldNum" sz="quarter" idx="5"/>
          </p:nvPr>
        </p:nvSpPr>
        <p:spPr/>
        <p:txBody>
          <a:bodyPr/>
          <a:lstStyle/>
          <a:p>
            <a:fld id="{6A925FCD-4A8D-4B99-8F3B-745F0D52BEBB}" type="slidenum">
              <a:rPr lang="en-US" smtClean="0"/>
              <a:t>26</a:t>
            </a:fld>
            <a:endParaRPr lang="en-US"/>
          </a:p>
        </p:txBody>
      </p:sp>
    </p:spTree>
    <p:extLst>
      <p:ext uri="{BB962C8B-B14F-4D97-AF65-F5344CB8AC3E}">
        <p14:creationId xmlns:p14="http://schemas.microsoft.com/office/powerpoint/2010/main" val="2912836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925FCD-4A8D-4B99-8F3B-745F0D52BEBB}" type="slidenum">
              <a:rPr lang="en-US" smtClean="0"/>
              <a:t>27</a:t>
            </a:fld>
            <a:endParaRPr lang="en-US"/>
          </a:p>
        </p:txBody>
      </p:sp>
    </p:spTree>
    <p:extLst>
      <p:ext uri="{BB962C8B-B14F-4D97-AF65-F5344CB8AC3E}">
        <p14:creationId xmlns:p14="http://schemas.microsoft.com/office/powerpoint/2010/main" val="1974772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topics from guidance template pasted here for consideration</a:t>
            </a:r>
          </a:p>
        </p:txBody>
      </p:sp>
      <p:sp>
        <p:nvSpPr>
          <p:cNvPr id="4" name="Slide Number Placeholder 3"/>
          <p:cNvSpPr>
            <a:spLocks noGrp="1"/>
          </p:cNvSpPr>
          <p:nvPr>
            <p:ph type="sldNum" sz="quarter" idx="5"/>
          </p:nvPr>
        </p:nvSpPr>
        <p:spPr/>
        <p:txBody>
          <a:bodyPr/>
          <a:lstStyle/>
          <a:p>
            <a:fld id="{6A925FCD-4A8D-4B99-8F3B-745F0D52BEBB}" type="slidenum">
              <a:rPr lang="en-US" smtClean="0"/>
              <a:t>28</a:t>
            </a:fld>
            <a:endParaRPr lang="en-US"/>
          </a:p>
        </p:txBody>
      </p:sp>
    </p:spTree>
    <p:extLst>
      <p:ext uri="{BB962C8B-B14F-4D97-AF65-F5344CB8AC3E}">
        <p14:creationId xmlns:p14="http://schemas.microsoft.com/office/powerpoint/2010/main" val="1950035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p>
          <a:p>
            <a:pPr marL="233045" indent="-233045">
              <a:lnSpc>
                <a:spcPct val="90000"/>
              </a:lnSpc>
              <a:spcBef>
                <a:spcPts val="1000"/>
              </a:spcBef>
              <a:buFont typeface="Arial"/>
              <a:buChar char="•"/>
            </a:pPr>
            <a:r>
              <a:rPr lang="en-US" dirty="0"/>
              <a:t>Point is to identify the topics rather than get into merits</a:t>
            </a:r>
          </a:p>
          <a:p>
            <a:pPr marL="233045" indent="-233045">
              <a:lnSpc>
                <a:spcPct val="90000"/>
              </a:lnSpc>
              <a:spcBef>
                <a:spcPts val="1000"/>
              </a:spcBef>
              <a:buFont typeface="Arial"/>
              <a:buChar char="•"/>
            </a:pPr>
            <a:r>
              <a:rPr lang="en-US" dirty="0"/>
              <a:t>This slide is to ask what stakeholders would like to see included and take notes</a:t>
            </a:r>
            <a:endParaRPr lang="en-US" dirty="0">
              <a:cs typeface="Calibri"/>
            </a:endParaRPr>
          </a:p>
          <a:p>
            <a:pPr lvl="0" indent="-226695">
              <a:lnSpc>
                <a:spcPct val="90000"/>
              </a:lnSpc>
              <a:spcBef>
                <a:spcPts val="500"/>
              </a:spcBef>
              <a:buFont typeface="Arial"/>
              <a:buChar char="•"/>
            </a:pPr>
            <a:r>
              <a:rPr lang="en-US" dirty="0"/>
              <a:t>Idea here is to capture suggestions and feedback; we'll include in final slide and send out to participants/post on Solar in DACs website</a:t>
            </a:r>
            <a:endParaRPr lang="en-US" dirty="0">
              <a:cs typeface="Calibri"/>
            </a:endParaRPr>
          </a:p>
          <a:p>
            <a:pPr lvl="0" indent="-226695">
              <a:lnSpc>
                <a:spcPct val="90000"/>
              </a:lnSpc>
              <a:spcBef>
                <a:spcPts val="500"/>
              </a:spcBef>
              <a:buFont typeface="Arial"/>
              <a:buChar char="•"/>
            </a:pPr>
            <a:r>
              <a:rPr lang="en-US" dirty="0"/>
              <a:t>If utilities don’t agree with and include proposed topics in their Applications, stakeholders can file comments or protest</a:t>
            </a:r>
          </a:p>
          <a:p>
            <a:pPr lvl="1" indent="-226695">
              <a:lnSpc>
                <a:spcPct val="90000"/>
              </a:lnSpc>
              <a:spcBef>
                <a:spcPts val="500"/>
              </a:spcBef>
              <a:buFont typeface="Arial"/>
              <a:buChar char="•"/>
            </a:pPr>
            <a:endParaRPr lang="en-US" dirty="0">
              <a:cs typeface="Calibri"/>
            </a:endParaRPr>
          </a:p>
          <a:p>
            <a:pPr lvl="1" indent="-226695">
              <a:lnSpc>
                <a:spcPct val="90000"/>
              </a:lnSpc>
              <a:spcBef>
                <a:spcPts val="500"/>
              </a:spcBef>
              <a:buFont typeface="Arial"/>
              <a:buChar char="•"/>
            </a:pPr>
            <a:endParaRPr lang="en-US" dirty="0">
              <a:cs typeface="Calibri"/>
            </a:endParaRPr>
          </a:p>
          <a:p>
            <a:pPr lvl="1" indent="-226695">
              <a:lnSpc>
                <a:spcPct val="90000"/>
              </a:lnSpc>
              <a:spcBef>
                <a:spcPts val="500"/>
              </a:spcBef>
              <a:buFont typeface="Arial"/>
              <a:buChar char="•"/>
            </a:pPr>
            <a:endParaRPr lang="en-US" dirty="0">
              <a:cs typeface="Calibri"/>
            </a:endParaRPr>
          </a:p>
          <a:p>
            <a:pPr marL="230505" lvl="1">
              <a:lnSpc>
                <a:spcPct val="90000"/>
              </a:lnSpc>
              <a:spcBef>
                <a:spcPts val="500"/>
              </a:spcBef>
            </a:pPr>
            <a:endParaRPr lang="en-US" dirty="0">
              <a:cs typeface="Calibri"/>
            </a:endParaRPr>
          </a:p>
          <a:p>
            <a:pPr lvl="1" indent="-226695">
              <a:lnSpc>
                <a:spcPct val="90000"/>
              </a:lnSpc>
              <a:spcBef>
                <a:spcPts val="500"/>
              </a:spcBef>
              <a:buFont typeface="Arial"/>
              <a:buChar char="•"/>
            </a:pPr>
            <a:endParaRPr lang="en-US" dirty="0">
              <a:cs typeface="Calibri"/>
            </a:endParaRPr>
          </a:p>
          <a:p>
            <a:pPr lvl="1" indent="-226695">
              <a:lnSpc>
                <a:spcPct val="90000"/>
              </a:lnSpc>
              <a:spcBef>
                <a:spcPts val="500"/>
              </a:spcBef>
              <a:buFont typeface="Arial"/>
              <a:buChar char="•"/>
            </a:pPr>
            <a:endParaRPr lang="en-US" dirty="0">
              <a:cs typeface="Calibri"/>
            </a:endParaRPr>
          </a:p>
          <a:p>
            <a:pPr lvl="1" indent="-226695">
              <a:lnSpc>
                <a:spcPct val="90000"/>
              </a:lnSpc>
              <a:spcBef>
                <a:spcPts val="500"/>
              </a:spcBef>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6A925FCD-4A8D-4B99-8F3B-745F0D52BEBB}" type="slidenum">
              <a:rPr lang="en-US" smtClean="0"/>
              <a:t>29</a:t>
            </a:fld>
            <a:endParaRPr lang="en-US"/>
          </a:p>
        </p:txBody>
      </p:sp>
    </p:spTree>
    <p:extLst>
      <p:ext uri="{BB962C8B-B14F-4D97-AF65-F5344CB8AC3E}">
        <p14:creationId xmlns:p14="http://schemas.microsoft.com/office/powerpoint/2010/main" val="474634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A925FCD-4A8D-4B99-8F3B-745F0D52BEBB}" type="slidenum">
              <a:rPr lang="en-US" smtClean="0"/>
              <a:t>3</a:t>
            </a:fld>
            <a:endParaRPr lang="en-US"/>
          </a:p>
        </p:txBody>
      </p:sp>
    </p:spTree>
    <p:extLst>
      <p:ext uri="{BB962C8B-B14F-4D97-AF65-F5344CB8AC3E}">
        <p14:creationId xmlns:p14="http://schemas.microsoft.com/office/powerpoint/2010/main" val="1769183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925FCD-4A8D-4B99-8F3B-745F0D52BEBB}" type="slidenum">
              <a:rPr lang="en-US" smtClean="0"/>
              <a:t>30</a:t>
            </a:fld>
            <a:endParaRPr lang="en-US"/>
          </a:p>
        </p:txBody>
      </p:sp>
    </p:spTree>
    <p:extLst>
      <p:ext uri="{BB962C8B-B14F-4D97-AF65-F5344CB8AC3E}">
        <p14:creationId xmlns:p14="http://schemas.microsoft.com/office/powerpoint/2010/main" val="1257291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925FCD-4A8D-4B99-8F3B-745F0D52BEBB}" type="slidenum">
              <a:rPr lang="en-US" smtClean="0"/>
              <a:t>31</a:t>
            </a:fld>
            <a:endParaRPr lang="en-US"/>
          </a:p>
        </p:txBody>
      </p:sp>
    </p:spTree>
    <p:extLst>
      <p:ext uri="{BB962C8B-B14F-4D97-AF65-F5344CB8AC3E}">
        <p14:creationId xmlns:p14="http://schemas.microsoft.com/office/powerpoint/2010/main" val="3486058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pPr>
            <a:r>
              <a:rPr lang="en-US" dirty="0"/>
              <a:t>Point is to identify the topics rather than get into merits</a:t>
            </a:r>
            <a:endParaRPr lang="en-US" dirty="0">
              <a:cs typeface="Calibri" panose="020F0502020204030204"/>
            </a:endParaRPr>
          </a:p>
          <a:p>
            <a:pPr marL="233045" indent="-233045">
              <a:lnSpc>
                <a:spcPct val="90000"/>
              </a:lnSpc>
              <a:spcBef>
                <a:spcPts val="1000"/>
              </a:spcBef>
              <a:buFont typeface="Arial"/>
              <a:buChar char="•"/>
            </a:pPr>
            <a:r>
              <a:rPr lang="en-US" dirty="0"/>
              <a:t>Use topics from guidance template</a:t>
            </a:r>
            <a:endParaRPr lang="en-US" dirty="0">
              <a:cs typeface="Calibri"/>
            </a:endParaRPr>
          </a:p>
          <a:p>
            <a:pPr marL="233045" indent="-233045">
              <a:lnSpc>
                <a:spcPct val="90000"/>
              </a:lnSpc>
              <a:spcBef>
                <a:spcPts val="1000"/>
              </a:spcBef>
              <a:buFont typeface="Arial"/>
              <a:buChar char="•"/>
            </a:pPr>
            <a:r>
              <a:rPr lang="en-US" dirty="0"/>
              <a:t>Another slide for what stakeholders would like to see included</a:t>
            </a:r>
            <a:endParaRPr lang="en-US" dirty="0">
              <a:cs typeface="Calibri"/>
            </a:endParaRPr>
          </a:p>
          <a:p>
            <a:pPr lvl="0" indent="-226695">
              <a:lnSpc>
                <a:spcPct val="90000"/>
              </a:lnSpc>
              <a:spcBef>
                <a:spcPts val="500"/>
              </a:spcBef>
              <a:buFont typeface="Arial"/>
              <a:buChar char="•"/>
            </a:pPr>
            <a:r>
              <a:rPr lang="en-US" dirty="0"/>
              <a:t>Capture suggestions and feedback; include in slide and send out to participants and post on website</a:t>
            </a:r>
            <a:endParaRPr lang="en-US" dirty="0">
              <a:cs typeface="Calibri"/>
            </a:endParaRPr>
          </a:p>
          <a:p>
            <a:pPr lvl="0" indent="-226695">
              <a:lnSpc>
                <a:spcPct val="90000"/>
              </a:lnSpc>
              <a:spcBef>
                <a:spcPts val="500"/>
              </a:spcBef>
              <a:buFont typeface="Arial"/>
              <a:buChar char="•"/>
            </a:pPr>
            <a:r>
              <a:rPr lang="en-US" dirty="0"/>
              <a:t>If utilities don’t agree, stakeholders can file comments or protest</a:t>
            </a:r>
            <a:endParaRPr lang="en-US" dirty="0">
              <a:cs typeface="Calibri"/>
            </a:endParaRPr>
          </a:p>
        </p:txBody>
      </p:sp>
      <p:sp>
        <p:nvSpPr>
          <p:cNvPr id="4" name="Slide Number Placeholder 3"/>
          <p:cNvSpPr>
            <a:spLocks noGrp="1"/>
          </p:cNvSpPr>
          <p:nvPr>
            <p:ph type="sldNum" sz="quarter" idx="5"/>
          </p:nvPr>
        </p:nvSpPr>
        <p:spPr/>
        <p:txBody>
          <a:bodyPr/>
          <a:lstStyle/>
          <a:p>
            <a:fld id="{6A925FCD-4A8D-4B99-8F3B-745F0D52BEBB}" type="slidenum">
              <a:rPr lang="en-US" smtClean="0"/>
              <a:t>32</a:t>
            </a:fld>
            <a:endParaRPr lang="en-US"/>
          </a:p>
        </p:txBody>
      </p:sp>
    </p:spTree>
    <p:extLst>
      <p:ext uri="{BB962C8B-B14F-4D97-AF65-F5344CB8AC3E}">
        <p14:creationId xmlns:p14="http://schemas.microsoft.com/office/powerpoint/2010/main" val="11956913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a:t>
            </a:r>
            <a:endParaRPr lang="en-US" dirty="0"/>
          </a:p>
        </p:txBody>
      </p:sp>
      <p:sp>
        <p:nvSpPr>
          <p:cNvPr id="4" name="Slide Number Placeholder 3"/>
          <p:cNvSpPr>
            <a:spLocks noGrp="1"/>
          </p:cNvSpPr>
          <p:nvPr>
            <p:ph type="sldNum" sz="quarter" idx="5"/>
          </p:nvPr>
        </p:nvSpPr>
        <p:spPr/>
        <p:txBody>
          <a:bodyPr/>
          <a:lstStyle/>
          <a:p>
            <a:fld id="{6A925FCD-4A8D-4B99-8F3B-745F0D52BEBB}" type="slidenum">
              <a:rPr lang="en-US" smtClean="0"/>
              <a:t>34</a:t>
            </a:fld>
            <a:endParaRPr lang="en-US"/>
          </a:p>
        </p:txBody>
      </p:sp>
    </p:spTree>
    <p:extLst>
      <p:ext uri="{BB962C8B-B14F-4D97-AF65-F5344CB8AC3E}">
        <p14:creationId xmlns:p14="http://schemas.microsoft.com/office/powerpoint/2010/main" val="3409379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925FCD-4A8D-4B99-8F3B-745F0D52BEBB}" type="slidenum">
              <a:rPr lang="en-US" smtClean="0"/>
              <a:t>4</a:t>
            </a:fld>
            <a:endParaRPr lang="en-US"/>
          </a:p>
        </p:txBody>
      </p:sp>
    </p:spTree>
    <p:extLst>
      <p:ext uri="{BB962C8B-B14F-4D97-AF65-F5344CB8AC3E}">
        <p14:creationId xmlns:p14="http://schemas.microsoft.com/office/powerpoint/2010/main" val="808241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925FCD-4A8D-4B99-8F3B-745F0D52BEBB}" type="slidenum">
              <a:rPr lang="en-US" smtClean="0"/>
              <a:t>5</a:t>
            </a:fld>
            <a:endParaRPr lang="en-US"/>
          </a:p>
        </p:txBody>
      </p:sp>
    </p:spTree>
    <p:extLst>
      <p:ext uri="{BB962C8B-B14F-4D97-AF65-F5344CB8AC3E}">
        <p14:creationId xmlns:p14="http://schemas.microsoft.com/office/powerpoint/2010/main" val="1774448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925FCD-4A8D-4B99-8F3B-745F0D52BEBB}" type="slidenum">
              <a:rPr lang="en-US" smtClean="0"/>
              <a:t>6</a:t>
            </a:fld>
            <a:endParaRPr lang="en-US"/>
          </a:p>
        </p:txBody>
      </p:sp>
    </p:spTree>
    <p:extLst>
      <p:ext uri="{BB962C8B-B14F-4D97-AF65-F5344CB8AC3E}">
        <p14:creationId xmlns:p14="http://schemas.microsoft.com/office/powerpoint/2010/main" val="2129356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925FCD-4A8D-4B99-8F3B-745F0D52BEBB}" type="slidenum">
              <a:rPr lang="en-US" smtClean="0"/>
              <a:t>7</a:t>
            </a:fld>
            <a:endParaRPr lang="en-US"/>
          </a:p>
        </p:txBody>
      </p:sp>
    </p:spTree>
    <p:extLst>
      <p:ext uri="{BB962C8B-B14F-4D97-AF65-F5344CB8AC3E}">
        <p14:creationId xmlns:p14="http://schemas.microsoft.com/office/powerpoint/2010/main" val="79631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A925FCD-4A8D-4B99-8F3B-745F0D52BEBB}" type="slidenum">
              <a:rPr lang="en-US" smtClean="0"/>
              <a:t>8</a:t>
            </a:fld>
            <a:endParaRPr lang="en-US"/>
          </a:p>
        </p:txBody>
      </p:sp>
    </p:spTree>
    <p:extLst>
      <p:ext uri="{BB962C8B-B14F-4D97-AF65-F5344CB8AC3E}">
        <p14:creationId xmlns:p14="http://schemas.microsoft.com/office/powerpoint/2010/main" val="2244970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925FCD-4A8D-4B99-8F3B-745F0D52BEBB}" type="slidenum">
              <a:rPr lang="en-US" smtClean="0"/>
              <a:t>9</a:t>
            </a:fld>
            <a:endParaRPr lang="en-US"/>
          </a:p>
        </p:txBody>
      </p:sp>
    </p:spTree>
    <p:extLst>
      <p:ext uri="{BB962C8B-B14F-4D97-AF65-F5344CB8AC3E}">
        <p14:creationId xmlns:p14="http://schemas.microsoft.com/office/powerpoint/2010/main" val="1581211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7CE6F9-EEB8-4507-850D-4B55F4AE7ADF}" type="datetime1">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1C6D2-7E6C-4DBA-928D-E8FCCD04B882}" type="slidenum">
              <a:rPr lang="en-US" smtClean="0"/>
              <a:t>‹#›</a:t>
            </a:fld>
            <a:endParaRPr lang="en-US"/>
          </a:p>
        </p:txBody>
      </p:sp>
      <p:pic>
        <p:nvPicPr>
          <p:cNvPr id="7" name="Picture 6">
            <a:extLst>
              <a:ext uri="{FF2B5EF4-FFF2-40B4-BE49-F238E27FC236}">
                <a16:creationId xmlns:a16="http://schemas.microsoft.com/office/drawing/2014/main" id="{ECA7EEDB-5903-4C9D-8FA5-1DE18C8F8C9D}"/>
              </a:ext>
            </a:extLst>
          </p:cNvPr>
          <p:cNvPicPr>
            <a:picLocks noChangeAspect="1"/>
          </p:cNvPicPr>
          <p:nvPr userDrawn="1"/>
        </p:nvPicPr>
        <p:blipFill>
          <a:blip r:embed="rId2">
            <a:alphaModFix/>
          </a:blip>
          <a:stretch>
            <a:fillRect/>
          </a:stretch>
        </p:blipFill>
        <p:spPr>
          <a:xfrm>
            <a:off x="600499" y="1607251"/>
            <a:ext cx="1710216" cy="1624422"/>
          </a:xfrm>
          <a:prstGeom prst="rect">
            <a:avLst/>
          </a:prstGeom>
        </p:spPr>
      </p:pic>
      <p:cxnSp>
        <p:nvCxnSpPr>
          <p:cNvPr id="8" name="Straight Connector 7">
            <a:extLst>
              <a:ext uri="{FF2B5EF4-FFF2-40B4-BE49-F238E27FC236}">
                <a16:creationId xmlns:a16="http://schemas.microsoft.com/office/drawing/2014/main" id="{3173C94C-1F9A-4F65-9FD2-3D21E56C68E5}"/>
              </a:ext>
            </a:extLst>
          </p:cNvPr>
          <p:cNvCxnSpPr>
            <a:cxnSpLocks/>
          </p:cNvCxnSpPr>
          <p:nvPr userDrawn="1"/>
        </p:nvCxnSpPr>
        <p:spPr>
          <a:xfrm>
            <a:off x="2937754" y="3501457"/>
            <a:ext cx="7730247"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405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C36BE8-A7D7-407F-A5C3-8E0641A94D1D}" type="datetime1">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1C6D2-7E6C-4DBA-928D-E8FCCD04B882}" type="slidenum">
              <a:rPr lang="en-US" smtClean="0"/>
              <a:t>‹#›</a:t>
            </a:fld>
            <a:endParaRPr lang="en-US"/>
          </a:p>
        </p:txBody>
      </p:sp>
    </p:spTree>
    <p:extLst>
      <p:ext uri="{BB962C8B-B14F-4D97-AF65-F5344CB8AC3E}">
        <p14:creationId xmlns:p14="http://schemas.microsoft.com/office/powerpoint/2010/main" val="2299678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E0642-11FC-4744-AFAE-D0D6EBB76ED2}" type="datetime1">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1C6D2-7E6C-4DBA-928D-E8FCCD04B882}" type="slidenum">
              <a:rPr lang="en-US" smtClean="0"/>
              <a:t>‹#›</a:t>
            </a:fld>
            <a:endParaRPr lang="en-US"/>
          </a:p>
        </p:txBody>
      </p:sp>
    </p:spTree>
    <p:extLst>
      <p:ext uri="{BB962C8B-B14F-4D97-AF65-F5344CB8AC3E}">
        <p14:creationId xmlns:p14="http://schemas.microsoft.com/office/powerpoint/2010/main" val="396006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62081"/>
            <a:ext cx="10515600" cy="48148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102425-4E00-4BEE-B62C-0362F6A729CB}" type="datetime1">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1C6D2-7E6C-4DBA-928D-E8FCCD04B882}" type="slidenum">
              <a:rPr lang="en-US" smtClean="0"/>
              <a:t>‹#›</a:t>
            </a:fld>
            <a:endParaRPr lang="en-US"/>
          </a:p>
        </p:txBody>
      </p:sp>
      <p:pic>
        <p:nvPicPr>
          <p:cNvPr id="16" name="Picture 15">
            <a:extLst>
              <a:ext uri="{FF2B5EF4-FFF2-40B4-BE49-F238E27FC236}">
                <a16:creationId xmlns:a16="http://schemas.microsoft.com/office/drawing/2014/main" id="{E40438ED-B73A-40D2-B89D-F2FCAE3E64D2}"/>
              </a:ext>
            </a:extLst>
          </p:cNvPr>
          <p:cNvPicPr>
            <a:picLocks noChangeAspect="1"/>
          </p:cNvPicPr>
          <p:nvPr userDrawn="1"/>
        </p:nvPicPr>
        <p:blipFill>
          <a:blip r:embed="rId2">
            <a:alphaModFix amt="67000"/>
          </a:blip>
          <a:stretch>
            <a:fillRect/>
          </a:stretch>
        </p:blipFill>
        <p:spPr>
          <a:xfrm>
            <a:off x="168491" y="109172"/>
            <a:ext cx="1570183" cy="1136494"/>
          </a:xfrm>
          <a:prstGeom prst="rect">
            <a:avLst/>
          </a:prstGeom>
        </p:spPr>
      </p:pic>
      <p:sp>
        <p:nvSpPr>
          <p:cNvPr id="17" name="Title 1">
            <a:extLst>
              <a:ext uri="{FF2B5EF4-FFF2-40B4-BE49-F238E27FC236}">
                <a16:creationId xmlns:a16="http://schemas.microsoft.com/office/drawing/2014/main" id="{3322FBD1-5DBE-4661-B9CE-EF7C34C7FD2B}"/>
              </a:ext>
            </a:extLst>
          </p:cNvPr>
          <p:cNvSpPr>
            <a:spLocks noGrp="1"/>
          </p:cNvSpPr>
          <p:nvPr>
            <p:ph type="title"/>
          </p:nvPr>
        </p:nvSpPr>
        <p:spPr>
          <a:xfrm>
            <a:off x="1842349" y="130955"/>
            <a:ext cx="9854355" cy="833586"/>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82440CF2-C215-4FE4-87EC-7D06898C4282}"/>
              </a:ext>
            </a:extLst>
          </p:cNvPr>
          <p:cNvCxnSpPr>
            <a:cxnSpLocks/>
          </p:cNvCxnSpPr>
          <p:nvPr userDrawn="1"/>
        </p:nvCxnSpPr>
        <p:spPr>
          <a:xfrm>
            <a:off x="1697188" y="1110682"/>
            <a:ext cx="10494817"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270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00E4A51-6AC1-44C0-A28D-0DE243492384}" type="datetime1">
              <a:rPr lang="en-US" smtClean="0"/>
              <a:t>9/15/2021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C1C6D2-7E6C-4DBA-928D-E8FCCD04B882}" type="slidenum">
              <a:rPr lang="en-US" smtClean="0"/>
              <a:t>‹#›</a:t>
            </a:fld>
            <a:endParaRPr lang="en-US"/>
          </a:p>
        </p:txBody>
      </p:sp>
      <p:pic>
        <p:nvPicPr>
          <p:cNvPr id="8" name="Picture 7">
            <a:extLst>
              <a:ext uri="{FF2B5EF4-FFF2-40B4-BE49-F238E27FC236}">
                <a16:creationId xmlns:a16="http://schemas.microsoft.com/office/drawing/2014/main" id="{4C9D4685-8EBD-47A3-A516-AA30C17D0A0B}"/>
              </a:ext>
            </a:extLst>
          </p:cNvPr>
          <p:cNvPicPr>
            <a:picLocks noChangeAspect="1"/>
          </p:cNvPicPr>
          <p:nvPr userDrawn="1"/>
        </p:nvPicPr>
        <p:blipFill>
          <a:blip r:embed="rId2">
            <a:alphaModFix amt="67000"/>
          </a:blip>
          <a:stretch>
            <a:fillRect/>
          </a:stretch>
        </p:blipFill>
        <p:spPr>
          <a:xfrm>
            <a:off x="168491" y="109172"/>
            <a:ext cx="1570183" cy="1136494"/>
          </a:xfrm>
          <a:prstGeom prst="rect">
            <a:avLst/>
          </a:prstGeom>
        </p:spPr>
      </p:pic>
      <p:sp>
        <p:nvSpPr>
          <p:cNvPr id="9" name="Title 1">
            <a:extLst>
              <a:ext uri="{FF2B5EF4-FFF2-40B4-BE49-F238E27FC236}">
                <a16:creationId xmlns:a16="http://schemas.microsoft.com/office/drawing/2014/main" id="{26D947CB-CBF7-4F39-ABF9-197B2B9885D6}"/>
              </a:ext>
            </a:extLst>
          </p:cNvPr>
          <p:cNvSpPr>
            <a:spLocks noGrp="1"/>
          </p:cNvSpPr>
          <p:nvPr>
            <p:ph type="title"/>
          </p:nvPr>
        </p:nvSpPr>
        <p:spPr>
          <a:xfrm>
            <a:off x="1842349" y="130955"/>
            <a:ext cx="9854355" cy="833586"/>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0B1815D7-467C-465D-BCEE-6130D48B3710}"/>
              </a:ext>
            </a:extLst>
          </p:cNvPr>
          <p:cNvCxnSpPr>
            <a:cxnSpLocks/>
          </p:cNvCxnSpPr>
          <p:nvPr userDrawn="1"/>
        </p:nvCxnSpPr>
        <p:spPr>
          <a:xfrm>
            <a:off x="1697188" y="1110682"/>
            <a:ext cx="10494817"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51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63932" y="1352694"/>
            <a:ext cx="5142421" cy="48148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102425-4E00-4BEE-B62C-0362F6A729CB}" type="datetime1">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1C6D2-7E6C-4DBA-928D-E8FCCD04B882}" type="slidenum">
              <a:rPr lang="en-US" smtClean="0"/>
              <a:t>‹#›</a:t>
            </a:fld>
            <a:endParaRPr lang="en-US"/>
          </a:p>
        </p:txBody>
      </p:sp>
      <p:pic>
        <p:nvPicPr>
          <p:cNvPr id="16" name="Picture 15">
            <a:extLst>
              <a:ext uri="{FF2B5EF4-FFF2-40B4-BE49-F238E27FC236}">
                <a16:creationId xmlns:a16="http://schemas.microsoft.com/office/drawing/2014/main" id="{E40438ED-B73A-40D2-B89D-F2FCAE3E64D2}"/>
              </a:ext>
            </a:extLst>
          </p:cNvPr>
          <p:cNvPicPr>
            <a:picLocks noChangeAspect="1"/>
          </p:cNvPicPr>
          <p:nvPr userDrawn="1"/>
        </p:nvPicPr>
        <p:blipFill>
          <a:blip r:embed="rId2">
            <a:alphaModFix amt="67000"/>
          </a:blip>
          <a:stretch>
            <a:fillRect/>
          </a:stretch>
        </p:blipFill>
        <p:spPr>
          <a:xfrm>
            <a:off x="168491" y="109172"/>
            <a:ext cx="1570183" cy="1136494"/>
          </a:xfrm>
          <a:prstGeom prst="rect">
            <a:avLst/>
          </a:prstGeom>
        </p:spPr>
      </p:pic>
      <p:sp>
        <p:nvSpPr>
          <p:cNvPr id="17" name="Title 1">
            <a:extLst>
              <a:ext uri="{FF2B5EF4-FFF2-40B4-BE49-F238E27FC236}">
                <a16:creationId xmlns:a16="http://schemas.microsoft.com/office/drawing/2014/main" id="{3322FBD1-5DBE-4661-B9CE-EF7C34C7FD2B}"/>
              </a:ext>
            </a:extLst>
          </p:cNvPr>
          <p:cNvSpPr>
            <a:spLocks noGrp="1"/>
          </p:cNvSpPr>
          <p:nvPr>
            <p:ph type="title"/>
          </p:nvPr>
        </p:nvSpPr>
        <p:spPr>
          <a:xfrm>
            <a:off x="1842349" y="130955"/>
            <a:ext cx="9854355" cy="833586"/>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82440CF2-C215-4FE4-87EC-7D06898C4282}"/>
              </a:ext>
            </a:extLst>
          </p:cNvPr>
          <p:cNvCxnSpPr>
            <a:cxnSpLocks/>
          </p:cNvCxnSpPr>
          <p:nvPr userDrawn="1"/>
        </p:nvCxnSpPr>
        <p:spPr>
          <a:xfrm>
            <a:off x="1697188" y="1110682"/>
            <a:ext cx="10494817"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56C5F753-82B8-44EA-824B-DF33C82D7D9C}"/>
              </a:ext>
            </a:extLst>
          </p:cNvPr>
          <p:cNvSpPr>
            <a:spLocks noGrp="1"/>
          </p:cNvSpPr>
          <p:nvPr>
            <p:ph idx="13"/>
          </p:nvPr>
        </p:nvSpPr>
        <p:spPr>
          <a:xfrm>
            <a:off x="6464639" y="1337511"/>
            <a:ext cx="5142420" cy="48148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4058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1038673-10B5-4B3C-900A-69A2EB8E2A0D}"/>
              </a:ext>
            </a:extLst>
          </p:cNvPr>
          <p:cNvSpPr>
            <a:spLocks noGrp="1"/>
          </p:cNvSpPr>
          <p:nvPr>
            <p:ph type="dt" sz="half" idx="10"/>
          </p:nvPr>
        </p:nvSpPr>
        <p:spPr/>
        <p:txBody>
          <a:bodyPr/>
          <a:lstStyle/>
          <a:p>
            <a:fld id="{D9F39B59-E763-4BB9-948D-F3F49A06C657}" type="datetime1">
              <a:rPr lang="en-US" smtClean="0"/>
              <a:t>9/15/2021</a:t>
            </a:fld>
            <a:endParaRPr lang="en-US"/>
          </a:p>
        </p:txBody>
      </p:sp>
      <p:sp>
        <p:nvSpPr>
          <p:cNvPr id="4" name="Footer Placeholder 3">
            <a:extLst>
              <a:ext uri="{FF2B5EF4-FFF2-40B4-BE49-F238E27FC236}">
                <a16:creationId xmlns:a16="http://schemas.microsoft.com/office/drawing/2014/main" id="{51B89954-1D05-44B5-A0A8-A5E5B5930E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DC78CB-3AA8-485D-A91F-83A4E79FF7B2}"/>
              </a:ext>
            </a:extLst>
          </p:cNvPr>
          <p:cNvSpPr>
            <a:spLocks noGrp="1"/>
          </p:cNvSpPr>
          <p:nvPr>
            <p:ph type="sldNum" sz="quarter" idx="12"/>
          </p:nvPr>
        </p:nvSpPr>
        <p:spPr/>
        <p:txBody>
          <a:bodyPr/>
          <a:lstStyle/>
          <a:p>
            <a:fld id="{04C1C6D2-7E6C-4DBA-928D-E8FCCD04B882}" type="slidenum">
              <a:rPr lang="en-US" smtClean="0"/>
              <a:t>‹#›</a:t>
            </a:fld>
            <a:endParaRPr lang="en-US"/>
          </a:p>
        </p:txBody>
      </p:sp>
      <p:sp>
        <p:nvSpPr>
          <p:cNvPr id="8" name="Content Placeholder 2">
            <a:extLst>
              <a:ext uri="{FF2B5EF4-FFF2-40B4-BE49-F238E27FC236}">
                <a16:creationId xmlns:a16="http://schemas.microsoft.com/office/drawing/2014/main" id="{C15F0758-DDB1-4CB6-8F8A-A604D8358919}"/>
              </a:ext>
            </a:extLst>
          </p:cNvPr>
          <p:cNvSpPr>
            <a:spLocks noGrp="1"/>
          </p:cNvSpPr>
          <p:nvPr>
            <p:ph idx="1"/>
          </p:nvPr>
        </p:nvSpPr>
        <p:spPr>
          <a:xfrm>
            <a:off x="609600" y="1372164"/>
            <a:ext cx="10989733" cy="28188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1C3B291C-DE93-4052-BCB3-13A68175B10C}"/>
              </a:ext>
            </a:extLst>
          </p:cNvPr>
          <p:cNvSpPr>
            <a:spLocks noGrp="1"/>
          </p:cNvSpPr>
          <p:nvPr>
            <p:ph idx="13"/>
          </p:nvPr>
        </p:nvSpPr>
        <p:spPr>
          <a:xfrm>
            <a:off x="584206" y="4743428"/>
            <a:ext cx="11015129" cy="1434882"/>
          </a:xfrm>
          <a:solidFill>
            <a:schemeClr val="accent2">
              <a:lumMod val="20000"/>
              <a:lumOff val="80000"/>
            </a:schemeClr>
          </a:solidFill>
          <a:ln>
            <a:solidFill>
              <a:schemeClr val="tx1"/>
            </a:solidFill>
            <a:prstDash val="solid"/>
          </a:ln>
        </p:spPr>
        <p:txBody>
          <a:bodyPr tIns="137160" bIns="137160">
            <a:normAutofit/>
          </a:bodyPr>
          <a:lstStyle>
            <a:lvl1pPr marL="342891" indent="-342891">
              <a:buFont typeface="+mj-lt"/>
              <a:buAutoNum type="arabicPeriod"/>
              <a:defRPr sz="1800"/>
            </a:lvl1pPr>
            <a:lvl3pPr marL="914377" indent="0">
              <a:buNone/>
              <a:defRPr/>
            </a:lvl3pPr>
          </a:lstStyle>
          <a:p>
            <a:pPr lvl="0"/>
            <a:r>
              <a:rPr lang="en-US"/>
              <a:t>Edit Master text styles</a:t>
            </a:r>
          </a:p>
        </p:txBody>
      </p:sp>
      <p:pic>
        <p:nvPicPr>
          <p:cNvPr id="11" name="Picture 10">
            <a:extLst>
              <a:ext uri="{FF2B5EF4-FFF2-40B4-BE49-F238E27FC236}">
                <a16:creationId xmlns:a16="http://schemas.microsoft.com/office/drawing/2014/main" id="{EAB76FCD-1792-4C5D-8946-618A4F10C8C0}"/>
              </a:ext>
            </a:extLst>
          </p:cNvPr>
          <p:cNvPicPr>
            <a:picLocks noChangeAspect="1"/>
          </p:cNvPicPr>
          <p:nvPr userDrawn="1"/>
        </p:nvPicPr>
        <p:blipFill>
          <a:blip r:embed="rId2">
            <a:alphaModFix amt="67000"/>
          </a:blip>
          <a:stretch>
            <a:fillRect/>
          </a:stretch>
        </p:blipFill>
        <p:spPr>
          <a:xfrm>
            <a:off x="168491" y="109172"/>
            <a:ext cx="1570183" cy="1136494"/>
          </a:xfrm>
          <a:prstGeom prst="rect">
            <a:avLst/>
          </a:prstGeom>
        </p:spPr>
      </p:pic>
      <p:sp>
        <p:nvSpPr>
          <p:cNvPr id="12" name="Title 1">
            <a:extLst>
              <a:ext uri="{FF2B5EF4-FFF2-40B4-BE49-F238E27FC236}">
                <a16:creationId xmlns:a16="http://schemas.microsoft.com/office/drawing/2014/main" id="{AABAF333-332D-4021-8898-7D1A0C63E046}"/>
              </a:ext>
            </a:extLst>
          </p:cNvPr>
          <p:cNvSpPr>
            <a:spLocks noGrp="1"/>
          </p:cNvSpPr>
          <p:nvPr>
            <p:ph type="title"/>
          </p:nvPr>
        </p:nvSpPr>
        <p:spPr>
          <a:xfrm>
            <a:off x="1842349" y="130955"/>
            <a:ext cx="9854355" cy="833586"/>
          </a:xfrm>
        </p:spPr>
        <p:txBody>
          <a:bodyPr/>
          <a:lstStyle/>
          <a:p>
            <a:r>
              <a:rPr lang="en-US"/>
              <a:t>Click to edit Master title style</a:t>
            </a:r>
          </a:p>
        </p:txBody>
      </p:sp>
      <p:cxnSp>
        <p:nvCxnSpPr>
          <p:cNvPr id="13" name="Straight Connector 12">
            <a:extLst>
              <a:ext uri="{FF2B5EF4-FFF2-40B4-BE49-F238E27FC236}">
                <a16:creationId xmlns:a16="http://schemas.microsoft.com/office/drawing/2014/main" id="{72701E5A-582E-48CE-AB82-351D71E45271}"/>
              </a:ext>
            </a:extLst>
          </p:cNvPr>
          <p:cNvCxnSpPr>
            <a:cxnSpLocks/>
          </p:cNvCxnSpPr>
          <p:nvPr userDrawn="1"/>
        </p:nvCxnSpPr>
        <p:spPr>
          <a:xfrm>
            <a:off x="1697188" y="1110682"/>
            <a:ext cx="10494817"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7C0C9626-71B7-4577-9BD7-50DF190DB53A}"/>
              </a:ext>
            </a:extLst>
          </p:cNvPr>
          <p:cNvSpPr>
            <a:spLocks noGrp="1"/>
          </p:cNvSpPr>
          <p:nvPr>
            <p:ph type="body" idx="14"/>
          </p:nvPr>
        </p:nvSpPr>
        <p:spPr>
          <a:xfrm>
            <a:off x="584205" y="4317498"/>
            <a:ext cx="11023595" cy="425930"/>
          </a:xfrm>
          <a:solidFill>
            <a:schemeClr val="accent1"/>
          </a:solidFill>
          <a:ln w="3175">
            <a:solidFill>
              <a:schemeClr val="tx1"/>
            </a:solidFill>
          </a:ln>
        </p:spPr>
        <p:txBody>
          <a:bodyPr anchor="ctr">
            <a:normAutofit/>
          </a:bodyPr>
          <a:lstStyle>
            <a:lvl1pPr marL="0" indent="0">
              <a:buNone/>
              <a:defRPr sz="2400" b="1">
                <a:solidFill>
                  <a:schemeClr val="bg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Tree>
    <p:extLst>
      <p:ext uri="{BB962C8B-B14F-4D97-AF65-F5344CB8AC3E}">
        <p14:creationId xmlns:p14="http://schemas.microsoft.com/office/powerpoint/2010/main" val="4145718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4197" y="1681164"/>
            <a:ext cx="4945911" cy="805497"/>
          </a:xfrm>
          <a:solidFill>
            <a:schemeClr val="accent1"/>
          </a:solidFill>
          <a:ln w="3175">
            <a:solidFill>
              <a:schemeClr val="tx1"/>
            </a:solidFill>
          </a:ln>
        </p:spPr>
        <p:txBody>
          <a:bodyPr anchor="ctr">
            <a:normAutofit/>
          </a:bodyPr>
          <a:lstStyle>
            <a:lvl1pPr marL="0" indent="0">
              <a:buNone/>
              <a:defRPr sz="2400" b="1">
                <a:solidFill>
                  <a:schemeClr val="bg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933767" y="2486661"/>
            <a:ext cx="4946336" cy="3471360"/>
          </a:xfrm>
          <a:solidFill>
            <a:schemeClr val="accent1">
              <a:lumMod val="20000"/>
              <a:lumOff val="80000"/>
            </a:schemeClr>
          </a:solidFill>
          <a:ln w="3175">
            <a:solidFill>
              <a:schemeClr val="tx1"/>
            </a:solidFill>
          </a:ln>
        </p:spPr>
        <p:txBody>
          <a:bodyPr tIns="91440" bIns="9144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7467" y="1681164"/>
            <a:ext cx="4950568" cy="805497"/>
          </a:xfrm>
          <a:solidFill>
            <a:schemeClr val="accent6"/>
          </a:solidFill>
          <a:ln w="3175">
            <a:solidFill>
              <a:schemeClr val="tx1"/>
            </a:solidFill>
          </a:ln>
        </p:spPr>
        <p:txBody>
          <a:bodyPr anchor="ctr">
            <a:normAutofit/>
          </a:bodyPr>
          <a:lstStyle>
            <a:lvl1pPr marL="0" indent="0">
              <a:buNone/>
              <a:defRPr sz="2400" b="1">
                <a:solidFill>
                  <a:schemeClr val="bg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403235" y="2486667"/>
            <a:ext cx="4950568" cy="3471361"/>
          </a:xfrm>
          <a:solidFill>
            <a:schemeClr val="accent6">
              <a:lumMod val="20000"/>
              <a:lumOff val="80000"/>
            </a:schemeClr>
          </a:solidFill>
          <a:ln w="3175">
            <a:solidFill>
              <a:schemeClr val="tx1"/>
            </a:solidFill>
          </a:ln>
        </p:spPr>
        <p:txBody>
          <a:bodyPr tIns="91440" bIns="9144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20CD66-57B9-4BB6-BB0C-8EBAADB843BE}" type="datetime1">
              <a:rPr lang="en-US" smtClean="0"/>
              <a:t>9/15/2021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C1C6D2-7E6C-4DBA-928D-E8FCCD04B882}" type="slidenum">
              <a:rPr lang="en-US" smtClean="0"/>
              <a:t>‹#›</a:t>
            </a:fld>
            <a:endParaRPr lang="en-US"/>
          </a:p>
        </p:txBody>
      </p:sp>
      <p:pic>
        <p:nvPicPr>
          <p:cNvPr id="12" name="Picture 11">
            <a:extLst>
              <a:ext uri="{FF2B5EF4-FFF2-40B4-BE49-F238E27FC236}">
                <a16:creationId xmlns:a16="http://schemas.microsoft.com/office/drawing/2014/main" id="{D14114F7-5965-4FFA-890B-E2D2B0CAA2A5}"/>
              </a:ext>
            </a:extLst>
          </p:cNvPr>
          <p:cNvPicPr>
            <a:picLocks noChangeAspect="1"/>
          </p:cNvPicPr>
          <p:nvPr userDrawn="1"/>
        </p:nvPicPr>
        <p:blipFill>
          <a:blip r:embed="rId2">
            <a:alphaModFix amt="67000"/>
          </a:blip>
          <a:stretch>
            <a:fillRect/>
          </a:stretch>
        </p:blipFill>
        <p:spPr>
          <a:xfrm>
            <a:off x="168491" y="109172"/>
            <a:ext cx="1570183" cy="1136494"/>
          </a:xfrm>
          <a:prstGeom prst="rect">
            <a:avLst/>
          </a:prstGeom>
        </p:spPr>
      </p:pic>
      <p:sp>
        <p:nvSpPr>
          <p:cNvPr id="16" name="Title 1">
            <a:extLst>
              <a:ext uri="{FF2B5EF4-FFF2-40B4-BE49-F238E27FC236}">
                <a16:creationId xmlns:a16="http://schemas.microsoft.com/office/drawing/2014/main" id="{A6D6E60A-4006-48FF-B516-7176CBAF902D}"/>
              </a:ext>
            </a:extLst>
          </p:cNvPr>
          <p:cNvSpPr>
            <a:spLocks noGrp="1"/>
          </p:cNvSpPr>
          <p:nvPr>
            <p:ph type="title"/>
          </p:nvPr>
        </p:nvSpPr>
        <p:spPr>
          <a:xfrm>
            <a:off x="1842349" y="130955"/>
            <a:ext cx="9854355" cy="833586"/>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75BB25E9-240F-4F54-89B9-ECF45E7CB7B4}"/>
              </a:ext>
            </a:extLst>
          </p:cNvPr>
          <p:cNvCxnSpPr>
            <a:cxnSpLocks/>
          </p:cNvCxnSpPr>
          <p:nvPr userDrawn="1"/>
        </p:nvCxnSpPr>
        <p:spPr>
          <a:xfrm>
            <a:off x="1697188" y="1110682"/>
            <a:ext cx="10494817"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284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4197" y="2667007"/>
            <a:ext cx="4945911" cy="534035"/>
          </a:xfrm>
          <a:solidFill>
            <a:schemeClr val="accent1"/>
          </a:solidFill>
          <a:ln w="3175">
            <a:solidFill>
              <a:schemeClr val="tx1"/>
            </a:solidFill>
          </a:ln>
        </p:spPr>
        <p:txBody>
          <a:bodyPr anchor="ctr">
            <a:normAutofit/>
          </a:bodyPr>
          <a:lstStyle>
            <a:lvl1pPr marL="0" indent="0">
              <a:buNone/>
              <a:defRPr sz="2400" b="1">
                <a:solidFill>
                  <a:schemeClr val="bg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933767" y="3200411"/>
            <a:ext cx="4946336" cy="2976691"/>
          </a:xfrm>
          <a:solidFill>
            <a:schemeClr val="accent1">
              <a:lumMod val="20000"/>
              <a:lumOff val="80000"/>
            </a:schemeClr>
          </a:solidFill>
          <a:ln w="3175">
            <a:solidFill>
              <a:schemeClr val="tx1"/>
            </a:solidFill>
          </a:ln>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9052" y="2667007"/>
            <a:ext cx="4946336" cy="534035"/>
          </a:xfrm>
          <a:solidFill>
            <a:schemeClr val="accent6"/>
          </a:solidFill>
          <a:ln w="3175">
            <a:solidFill>
              <a:schemeClr val="tx1"/>
            </a:solidFill>
          </a:ln>
        </p:spPr>
        <p:txBody>
          <a:bodyPr anchor="ctr">
            <a:normAutofit/>
          </a:bodyPr>
          <a:lstStyle>
            <a:lvl1pPr marL="0" indent="0">
              <a:buNone/>
              <a:defRPr sz="2400" b="1">
                <a:solidFill>
                  <a:schemeClr val="bg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417523" y="3200404"/>
            <a:ext cx="4946335" cy="2976692"/>
          </a:xfrm>
          <a:solidFill>
            <a:schemeClr val="accent6">
              <a:lumMod val="20000"/>
              <a:lumOff val="80000"/>
            </a:schemeClr>
          </a:solidFill>
          <a:ln w="3175">
            <a:solidFill>
              <a:schemeClr val="tx1"/>
            </a:solidFill>
          </a:ln>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20CD66-57B9-4BB6-BB0C-8EBAADB843BE}" type="datetime1">
              <a:rPr lang="en-US" smtClean="0"/>
              <a:t>9/15/2021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C1C6D2-7E6C-4DBA-928D-E8FCCD04B882}" type="slidenum">
              <a:rPr lang="en-US" smtClean="0"/>
              <a:t>‹#›</a:t>
            </a:fld>
            <a:endParaRPr lang="en-US"/>
          </a:p>
        </p:txBody>
      </p:sp>
      <p:sp>
        <p:nvSpPr>
          <p:cNvPr id="12" name="Content Placeholder 2">
            <a:extLst>
              <a:ext uri="{FF2B5EF4-FFF2-40B4-BE49-F238E27FC236}">
                <a16:creationId xmlns:a16="http://schemas.microsoft.com/office/drawing/2014/main" id="{201DFCCF-C363-4376-A2E8-47FDD77619EA}"/>
              </a:ext>
            </a:extLst>
          </p:cNvPr>
          <p:cNvSpPr>
            <a:spLocks noGrp="1"/>
          </p:cNvSpPr>
          <p:nvPr>
            <p:ph idx="13"/>
          </p:nvPr>
        </p:nvSpPr>
        <p:spPr>
          <a:xfrm>
            <a:off x="723905" y="1549561"/>
            <a:ext cx="10875431" cy="938184"/>
          </a:xfrm>
        </p:spPr>
        <p:txBody>
          <a:bodyPr/>
          <a:lstStyle>
            <a:lvl1pPr marL="0" indent="0">
              <a:buNone/>
              <a:defRPr/>
            </a:lvl1pPr>
            <a:lvl3pPr marL="914377" indent="0">
              <a:buNone/>
              <a:defRPr/>
            </a:lvl3pPr>
          </a:lstStyle>
          <a:p>
            <a:pPr lvl="0"/>
            <a:r>
              <a:rPr lang="en-US"/>
              <a:t>Edit Master text styles</a:t>
            </a:r>
          </a:p>
        </p:txBody>
      </p:sp>
      <p:pic>
        <p:nvPicPr>
          <p:cNvPr id="16" name="Picture 15">
            <a:extLst>
              <a:ext uri="{FF2B5EF4-FFF2-40B4-BE49-F238E27FC236}">
                <a16:creationId xmlns:a16="http://schemas.microsoft.com/office/drawing/2014/main" id="{84CA6156-5AAF-4BD5-8A91-00F5C4CBA0C7}"/>
              </a:ext>
            </a:extLst>
          </p:cNvPr>
          <p:cNvPicPr>
            <a:picLocks noChangeAspect="1"/>
          </p:cNvPicPr>
          <p:nvPr userDrawn="1"/>
        </p:nvPicPr>
        <p:blipFill>
          <a:blip r:embed="rId2">
            <a:alphaModFix amt="67000"/>
          </a:blip>
          <a:stretch>
            <a:fillRect/>
          </a:stretch>
        </p:blipFill>
        <p:spPr>
          <a:xfrm>
            <a:off x="168491" y="109172"/>
            <a:ext cx="1570183" cy="1136494"/>
          </a:xfrm>
          <a:prstGeom prst="rect">
            <a:avLst/>
          </a:prstGeom>
        </p:spPr>
      </p:pic>
      <p:sp>
        <p:nvSpPr>
          <p:cNvPr id="17" name="Title 1">
            <a:extLst>
              <a:ext uri="{FF2B5EF4-FFF2-40B4-BE49-F238E27FC236}">
                <a16:creationId xmlns:a16="http://schemas.microsoft.com/office/drawing/2014/main" id="{67B7BADF-62DA-4226-BF77-4FB4E343B835}"/>
              </a:ext>
            </a:extLst>
          </p:cNvPr>
          <p:cNvSpPr>
            <a:spLocks noGrp="1"/>
          </p:cNvSpPr>
          <p:nvPr>
            <p:ph type="title"/>
          </p:nvPr>
        </p:nvSpPr>
        <p:spPr>
          <a:xfrm>
            <a:off x="1842349" y="130955"/>
            <a:ext cx="9854355" cy="833586"/>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CCE7A096-4214-4A77-BEA4-8494034A0197}"/>
              </a:ext>
            </a:extLst>
          </p:cNvPr>
          <p:cNvCxnSpPr>
            <a:cxnSpLocks/>
          </p:cNvCxnSpPr>
          <p:nvPr userDrawn="1"/>
        </p:nvCxnSpPr>
        <p:spPr>
          <a:xfrm>
            <a:off x="1697188" y="1110682"/>
            <a:ext cx="10494817"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269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6698" y="2667001"/>
            <a:ext cx="3460239" cy="529732"/>
          </a:xfrm>
          <a:solidFill>
            <a:schemeClr val="accent1"/>
          </a:solidFill>
          <a:ln w="3175">
            <a:solidFill>
              <a:schemeClr val="tx1"/>
            </a:solidFill>
          </a:ln>
        </p:spPr>
        <p:txBody>
          <a:bodyPr anchor="ctr">
            <a:normAutofit/>
          </a:bodyPr>
          <a:lstStyle>
            <a:lvl1pPr marL="0" indent="0">
              <a:buNone/>
              <a:defRPr sz="2000" b="1">
                <a:solidFill>
                  <a:schemeClr val="bg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16268" y="3200411"/>
            <a:ext cx="3460536" cy="2952707"/>
          </a:xfrm>
          <a:solidFill>
            <a:schemeClr val="accent1">
              <a:lumMod val="20000"/>
              <a:lumOff val="80000"/>
            </a:schemeClr>
          </a:solidFill>
          <a:ln w="3175">
            <a:solidFill>
              <a:schemeClr val="tx1"/>
            </a:solidFill>
          </a:ln>
        </p:spPr>
        <p:txBody>
          <a:bodyPr tIns="91440">
            <a:normAutofit/>
          </a:bodyPr>
          <a:lstStyle>
            <a:lvl1pPr marL="228594" indent="-228594" defTabSz="2400240">
              <a:defRPr sz="1800"/>
            </a:lvl1pPr>
            <a:lvl2pPr marL="457189" indent="-228594">
              <a:defRPr sz="1600"/>
            </a:lvl2pPr>
            <a:lvl3pPr>
              <a:defRPr sz="1600"/>
            </a:lvl3pPr>
            <a:lvl4pPr>
              <a:defRPr sz="1400"/>
            </a:lvl4pPr>
            <a:lvl5pPr>
              <a:defRPr sz="1400"/>
            </a:lvl5pPr>
          </a:lstStyle>
          <a:p>
            <a:pPr lvl="0"/>
            <a:r>
              <a:rPr lang="en-US"/>
              <a:t>Edit Master text styles</a:t>
            </a:r>
          </a:p>
          <a:p>
            <a:pPr lvl="1"/>
            <a:r>
              <a:rPr lang="en-US"/>
              <a:t>Second level</a:t>
            </a:r>
          </a:p>
        </p:txBody>
      </p:sp>
      <p:sp>
        <p:nvSpPr>
          <p:cNvPr id="7" name="Date Placeholder 6"/>
          <p:cNvSpPr>
            <a:spLocks noGrp="1"/>
          </p:cNvSpPr>
          <p:nvPr>
            <p:ph type="dt" sz="half" idx="10"/>
          </p:nvPr>
        </p:nvSpPr>
        <p:spPr/>
        <p:txBody>
          <a:bodyPr/>
          <a:lstStyle/>
          <a:p>
            <a:fld id="{3820CD66-57B9-4BB6-BB0C-8EBAADB843BE}" type="datetime1">
              <a:rPr lang="en-US" smtClean="0"/>
              <a:t>9/15/2021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C1C6D2-7E6C-4DBA-928D-E8FCCD04B882}" type="slidenum">
              <a:rPr lang="en-US" smtClean="0"/>
              <a:t>‹#›</a:t>
            </a:fld>
            <a:endParaRPr lang="en-US"/>
          </a:p>
        </p:txBody>
      </p:sp>
      <p:sp>
        <p:nvSpPr>
          <p:cNvPr id="12" name="Content Placeholder 2">
            <a:extLst>
              <a:ext uri="{FF2B5EF4-FFF2-40B4-BE49-F238E27FC236}">
                <a16:creationId xmlns:a16="http://schemas.microsoft.com/office/drawing/2014/main" id="{201DFCCF-C363-4376-A2E8-47FDD77619EA}"/>
              </a:ext>
            </a:extLst>
          </p:cNvPr>
          <p:cNvSpPr>
            <a:spLocks noGrp="1"/>
          </p:cNvSpPr>
          <p:nvPr>
            <p:ph idx="13"/>
          </p:nvPr>
        </p:nvSpPr>
        <p:spPr>
          <a:xfrm>
            <a:off x="616268" y="1549561"/>
            <a:ext cx="10983064" cy="938184"/>
          </a:xfrm>
        </p:spPr>
        <p:txBody>
          <a:bodyPr>
            <a:normAutofit/>
          </a:bodyPr>
          <a:lstStyle>
            <a:lvl1pPr marL="0" indent="0">
              <a:buNone/>
              <a:defRPr sz="2400"/>
            </a:lvl1pPr>
            <a:lvl3pPr marL="914377" indent="0">
              <a:buNone/>
              <a:defRPr/>
            </a:lvl3pPr>
          </a:lstStyle>
          <a:p>
            <a:pPr lvl="0"/>
            <a:r>
              <a:rPr lang="en-US"/>
              <a:t>Edit Master text styles</a:t>
            </a:r>
          </a:p>
        </p:txBody>
      </p:sp>
      <p:sp>
        <p:nvSpPr>
          <p:cNvPr id="18" name="Text Placeholder 2">
            <a:extLst>
              <a:ext uri="{FF2B5EF4-FFF2-40B4-BE49-F238E27FC236}">
                <a16:creationId xmlns:a16="http://schemas.microsoft.com/office/drawing/2014/main" id="{713CB30A-D814-4739-9531-05DB806DB7C8}"/>
              </a:ext>
            </a:extLst>
          </p:cNvPr>
          <p:cNvSpPr>
            <a:spLocks noGrp="1"/>
          </p:cNvSpPr>
          <p:nvPr>
            <p:ph type="body" idx="14"/>
          </p:nvPr>
        </p:nvSpPr>
        <p:spPr>
          <a:xfrm>
            <a:off x="4375898" y="2667001"/>
            <a:ext cx="3460239" cy="529732"/>
          </a:xfrm>
          <a:solidFill>
            <a:schemeClr val="accent6"/>
          </a:solidFill>
          <a:ln w="3175">
            <a:solidFill>
              <a:schemeClr val="tx1"/>
            </a:solidFill>
          </a:ln>
        </p:spPr>
        <p:txBody>
          <a:bodyPr anchor="ctr">
            <a:normAutofit/>
          </a:bodyPr>
          <a:lstStyle>
            <a:lvl1pPr marL="0" indent="0">
              <a:buNone/>
              <a:defRPr sz="2000" b="1">
                <a:solidFill>
                  <a:schemeClr val="bg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9" name="Content Placeholder 3">
            <a:extLst>
              <a:ext uri="{FF2B5EF4-FFF2-40B4-BE49-F238E27FC236}">
                <a16:creationId xmlns:a16="http://schemas.microsoft.com/office/drawing/2014/main" id="{E3C2A462-77B0-4B04-8C60-5797C6B76263}"/>
              </a:ext>
            </a:extLst>
          </p:cNvPr>
          <p:cNvSpPr>
            <a:spLocks noGrp="1"/>
          </p:cNvSpPr>
          <p:nvPr>
            <p:ph sz="half" idx="15"/>
          </p:nvPr>
        </p:nvSpPr>
        <p:spPr>
          <a:xfrm>
            <a:off x="4375468" y="3200411"/>
            <a:ext cx="3460536" cy="2952707"/>
          </a:xfrm>
          <a:solidFill>
            <a:schemeClr val="accent6">
              <a:lumMod val="20000"/>
              <a:lumOff val="80000"/>
            </a:schemeClr>
          </a:solidFill>
          <a:ln w="3175">
            <a:solidFill>
              <a:schemeClr val="tx1"/>
            </a:solidFill>
          </a:ln>
        </p:spPr>
        <p:txBody>
          <a:bodyPr vert="horz" lIns="91440" tIns="91440" rIns="91440" bIns="91440" rtlCol="0">
            <a:normAutofit/>
          </a:bodyPr>
          <a:lstStyle>
            <a:lvl1pPr>
              <a:defRPr lang="en-US" sz="1800" dirty="0" smtClean="0"/>
            </a:lvl1pPr>
            <a:lvl2pPr>
              <a:tabLst/>
              <a:defRPr lang="en-US" sz="1600" dirty="0" smtClean="0"/>
            </a:lvl2pPr>
          </a:lstStyle>
          <a:p>
            <a:pPr lvl="0" defTabSz="2400240"/>
            <a:r>
              <a:rPr lang="en-US"/>
              <a:t>Edit Master text styles</a:t>
            </a:r>
          </a:p>
          <a:p>
            <a:pPr marL="457189" lvl="1"/>
            <a:r>
              <a:rPr lang="en-US"/>
              <a:t>Second level</a:t>
            </a:r>
          </a:p>
        </p:txBody>
      </p:sp>
      <p:sp>
        <p:nvSpPr>
          <p:cNvPr id="20" name="Text Placeholder 2">
            <a:extLst>
              <a:ext uri="{FF2B5EF4-FFF2-40B4-BE49-F238E27FC236}">
                <a16:creationId xmlns:a16="http://schemas.microsoft.com/office/drawing/2014/main" id="{EBC64136-625F-472D-A2BE-CDF20F5EA7DC}"/>
              </a:ext>
            </a:extLst>
          </p:cNvPr>
          <p:cNvSpPr>
            <a:spLocks noGrp="1"/>
          </p:cNvSpPr>
          <p:nvPr>
            <p:ph type="body" idx="16"/>
          </p:nvPr>
        </p:nvSpPr>
        <p:spPr>
          <a:xfrm>
            <a:off x="8122294" y="2667001"/>
            <a:ext cx="3460239" cy="529732"/>
          </a:xfrm>
          <a:solidFill>
            <a:schemeClr val="accent2"/>
          </a:solidFill>
          <a:ln w="3175">
            <a:solidFill>
              <a:schemeClr val="tx1"/>
            </a:solidFill>
          </a:ln>
        </p:spPr>
        <p:txBody>
          <a:bodyPr anchor="ctr">
            <a:normAutofit/>
          </a:bodyPr>
          <a:lstStyle>
            <a:lvl1pPr marL="0" indent="0">
              <a:buNone/>
              <a:defRPr sz="2000" b="1">
                <a:solidFill>
                  <a:schemeClr val="bg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21" name="Content Placeholder 3">
            <a:extLst>
              <a:ext uri="{FF2B5EF4-FFF2-40B4-BE49-F238E27FC236}">
                <a16:creationId xmlns:a16="http://schemas.microsoft.com/office/drawing/2014/main" id="{B34BB9B3-97FC-4120-AF2B-DC2E8EA11EA8}"/>
              </a:ext>
            </a:extLst>
          </p:cNvPr>
          <p:cNvSpPr>
            <a:spLocks noGrp="1"/>
          </p:cNvSpPr>
          <p:nvPr>
            <p:ph sz="half" idx="17"/>
          </p:nvPr>
        </p:nvSpPr>
        <p:spPr>
          <a:xfrm>
            <a:off x="8121864" y="3200411"/>
            <a:ext cx="3460536" cy="2952707"/>
          </a:xfrm>
          <a:solidFill>
            <a:schemeClr val="accent2">
              <a:lumMod val="20000"/>
              <a:lumOff val="80000"/>
            </a:schemeClr>
          </a:solidFill>
          <a:ln w="3175">
            <a:solidFill>
              <a:schemeClr val="tx1"/>
            </a:solidFill>
          </a:ln>
        </p:spPr>
        <p:txBody>
          <a:bodyPr vert="horz" lIns="91440" tIns="91440" rIns="91440" bIns="91440" rtlCol="0">
            <a:normAutofit/>
          </a:bodyPr>
          <a:lstStyle>
            <a:lvl1pPr>
              <a:defRPr lang="en-US" sz="1800" dirty="0" smtClean="0"/>
            </a:lvl1pPr>
            <a:lvl2pPr>
              <a:defRPr lang="en-US" sz="1600" dirty="0" smtClean="0"/>
            </a:lvl2pPr>
          </a:lstStyle>
          <a:p>
            <a:pPr lvl="0" defTabSz="2400240"/>
            <a:r>
              <a:rPr lang="en-US"/>
              <a:t>Edit Master text styles</a:t>
            </a:r>
          </a:p>
          <a:p>
            <a:pPr marL="457189" lvl="1"/>
            <a:r>
              <a:rPr lang="en-US"/>
              <a:t>Second level</a:t>
            </a:r>
          </a:p>
        </p:txBody>
      </p:sp>
      <p:pic>
        <p:nvPicPr>
          <p:cNvPr id="15" name="Picture 14">
            <a:extLst>
              <a:ext uri="{FF2B5EF4-FFF2-40B4-BE49-F238E27FC236}">
                <a16:creationId xmlns:a16="http://schemas.microsoft.com/office/drawing/2014/main" id="{1A9EB329-EE3C-4647-B899-660DB5D2673C}"/>
              </a:ext>
            </a:extLst>
          </p:cNvPr>
          <p:cNvPicPr>
            <a:picLocks noChangeAspect="1"/>
          </p:cNvPicPr>
          <p:nvPr userDrawn="1"/>
        </p:nvPicPr>
        <p:blipFill>
          <a:blip r:embed="rId2">
            <a:alphaModFix amt="67000"/>
          </a:blip>
          <a:stretch>
            <a:fillRect/>
          </a:stretch>
        </p:blipFill>
        <p:spPr>
          <a:xfrm>
            <a:off x="168491" y="109172"/>
            <a:ext cx="1570183" cy="1136494"/>
          </a:xfrm>
          <a:prstGeom prst="rect">
            <a:avLst/>
          </a:prstGeom>
        </p:spPr>
      </p:pic>
      <p:sp>
        <p:nvSpPr>
          <p:cNvPr id="16" name="Title 1">
            <a:extLst>
              <a:ext uri="{FF2B5EF4-FFF2-40B4-BE49-F238E27FC236}">
                <a16:creationId xmlns:a16="http://schemas.microsoft.com/office/drawing/2014/main" id="{DF26E813-F15C-4E16-9497-C1126CB737DD}"/>
              </a:ext>
            </a:extLst>
          </p:cNvPr>
          <p:cNvSpPr>
            <a:spLocks noGrp="1"/>
          </p:cNvSpPr>
          <p:nvPr>
            <p:ph type="title"/>
          </p:nvPr>
        </p:nvSpPr>
        <p:spPr>
          <a:xfrm>
            <a:off x="1842349" y="130955"/>
            <a:ext cx="9854355" cy="833586"/>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53233EC0-0B92-4FD3-95E4-9D4EE109157F}"/>
              </a:ext>
            </a:extLst>
          </p:cNvPr>
          <p:cNvCxnSpPr>
            <a:cxnSpLocks/>
          </p:cNvCxnSpPr>
          <p:nvPr userDrawn="1"/>
        </p:nvCxnSpPr>
        <p:spPr>
          <a:xfrm>
            <a:off x="1697188" y="1110682"/>
            <a:ext cx="10494817"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524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C030D-820B-41CC-B5AF-83BC6C592191}" type="datetime1">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C1C6D2-7E6C-4DBA-928D-E8FCCD04B882}" type="slidenum">
              <a:rPr lang="en-US" smtClean="0"/>
              <a:t>‹#›</a:t>
            </a:fld>
            <a:endParaRPr lang="en-US"/>
          </a:p>
        </p:txBody>
      </p:sp>
      <p:sp>
        <p:nvSpPr>
          <p:cNvPr id="5" name="Title 1">
            <a:extLst>
              <a:ext uri="{FF2B5EF4-FFF2-40B4-BE49-F238E27FC236}">
                <a16:creationId xmlns:a16="http://schemas.microsoft.com/office/drawing/2014/main" id="{BD3F4F0C-AB50-4B9C-BCE5-C2EBF366EDC1}"/>
              </a:ext>
            </a:extLst>
          </p:cNvPr>
          <p:cNvSpPr>
            <a:spLocks noGrp="1"/>
          </p:cNvSpPr>
          <p:nvPr>
            <p:ph type="title"/>
          </p:nvPr>
        </p:nvSpPr>
        <p:spPr>
          <a:xfrm>
            <a:off x="596903" y="123970"/>
            <a:ext cx="10653564" cy="495156"/>
          </a:xfrm>
        </p:spPr>
        <p:txBody>
          <a:bodyPr>
            <a:noAutofit/>
          </a:bodyPr>
          <a:lstStyle>
            <a:lvl1pPr>
              <a:defRPr sz="3200">
                <a:solidFill>
                  <a:schemeClr val="accent1"/>
                </a:solidFill>
              </a:defRPr>
            </a:lvl1pPr>
          </a:lstStyle>
          <a:p>
            <a:r>
              <a:rPr lang="en-US"/>
              <a:t>Click to edit Master title style</a:t>
            </a:r>
          </a:p>
        </p:txBody>
      </p:sp>
      <p:grpSp>
        <p:nvGrpSpPr>
          <p:cNvPr id="7" name="Group 4">
            <a:extLst>
              <a:ext uri="{FF2B5EF4-FFF2-40B4-BE49-F238E27FC236}">
                <a16:creationId xmlns:a16="http://schemas.microsoft.com/office/drawing/2014/main" id="{0E437C00-8D2B-4B0B-9243-B7F5D5F82AE3}"/>
              </a:ext>
            </a:extLst>
          </p:cNvPr>
          <p:cNvGrpSpPr>
            <a:grpSpLocks noChangeAspect="1"/>
          </p:cNvGrpSpPr>
          <p:nvPr userDrawn="1"/>
        </p:nvGrpSpPr>
        <p:grpSpPr bwMode="auto">
          <a:xfrm>
            <a:off x="11081177" y="68013"/>
            <a:ext cx="933025" cy="675757"/>
            <a:chOff x="16" y="88"/>
            <a:chExt cx="816" cy="788"/>
          </a:xfrm>
        </p:grpSpPr>
        <p:sp>
          <p:nvSpPr>
            <p:cNvPr id="8" name="AutoShape 3">
              <a:extLst>
                <a:ext uri="{FF2B5EF4-FFF2-40B4-BE49-F238E27FC236}">
                  <a16:creationId xmlns:a16="http://schemas.microsoft.com/office/drawing/2014/main" id="{879F8FD8-F0AE-4677-AAA0-EDFFBDB082CF}"/>
                </a:ext>
              </a:extLst>
            </p:cNvPr>
            <p:cNvSpPr>
              <a:spLocks noChangeAspect="1" noChangeArrowheads="1" noTextEdit="1"/>
            </p:cNvSpPr>
            <p:nvPr userDrawn="1"/>
          </p:nvSpPr>
          <p:spPr bwMode="auto">
            <a:xfrm>
              <a:off x="16" y="88"/>
              <a:ext cx="816" cy="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pic>
          <p:nvPicPr>
            <p:cNvPr id="9" name="Picture 5">
              <a:extLst>
                <a:ext uri="{FF2B5EF4-FFF2-40B4-BE49-F238E27FC236}">
                  <a16:creationId xmlns:a16="http://schemas.microsoft.com/office/drawing/2014/main" id="{0BB7A018-6595-4941-8641-CD468C3078E8}"/>
                </a:ext>
              </a:extLst>
            </p:cNvPr>
            <p:cNvPicPr>
              <a:picLocks noChangeAspect="1" noChangeArrowheads="1"/>
            </p:cNvPicPr>
            <p:nvPr userDrawn="1"/>
          </p:nvPicPr>
          <p:blipFill>
            <a:blip r:embed="rId2" cstate="print">
              <a:alphaModFix amt="67000"/>
              <a:extLst>
                <a:ext uri="{28A0092B-C50C-407E-A947-70E740481C1C}">
                  <a14:useLocalDpi xmlns:a14="http://schemas.microsoft.com/office/drawing/2010/main" val="0"/>
                </a:ext>
              </a:extLst>
            </a:blip>
            <a:srcRect/>
            <a:stretch>
              <a:fillRect/>
            </a:stretch>
          </p:blipFill>
          <p:spPr bwMode="auto">
            <a:xfrm>
              <a:off x="16" y="88"/>
              <a:ext cx="819" cy="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Content Placeholder 2">
            <a:extLst>
              <a:ext uri="{FF2B5EF4-FFF2-40B4-BE49-F238E27FC236}">
                <a16:creationId xmlns:a16="http://schemas.microsoft.com/office/drawing/2014/main" id="{EA870591-C16B-4F4E-BB46-049834D51EA9}"/>
              </a:ext>
            </a:extLst>
          </p:cNvPr>
          <p:cNvSpPr>
            <a:spLocks noGrp="1"/>
          </p:cNvSpPr>
          <p:nvPr>
            <p:ph idx="1"/>
          </p:nvPr>
        </p:nvSpPr>
        <p:spPr>
          <a:xfrm>
            <a:off x="609599" y="847726"/>
            <a:ext cx="10989732" cy="5191124"/>
          </a:xfrm>
        </p:spPr>
        <p:txBody>
          <a:bodyPr/>
          <a:lstStyle>
            <a:lvl1pPr marL="0" indent="0">
              <a:buNone/>
              <a:defRPr/>
            </a:lvl1pPr>
          </a:lstStyle>
          <a:p>
            <a:pPr lvl="0"/>
            <a:endParaRPr lang="en-US"/>
          </a:p>
        </p:txBody>
      </p:sp>
      <p:cxnSp>
        <p:nvCxnSpPr>
          <p:cNvPr id="11" name="Straight Connector 10">
            <a:extLst>
              <a:ext uri="{FF2B5EF4-FFF2-40B4-BE49-F238E27FC236}">
                <a16:creationId xmlns:a16="http://schemas.microsoft.com/office/drawing/2014/main" id="{9A7B815E-3AB7-41E3-A872-FDAA2B95B84D}"/>
              </a:ext>
            </a:extLst>
          </p:cNvPr>
          <p:cNvCxnSpPr>
            <a:cxnSpLocks/>
          </p:cNvCxnSpPr>
          <p:nvPr userDrawn="1"/>
        </p:nvCxnSpPr>
        <p:spPr>
          <a:xfrm>
            <a:off x="5" y="720157"/>
            <a:ext cx="11250465"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397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8039" y="136530"/>
            <a:ext cx="9656615" cy="1325563"/>
          </a:xfrm>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102425-4E00-4BEE-B62C-0362F6A729CB}" type="datetime1">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1C6D2-7E6C-4DBA-928D-E8FCCD04B882}" type="slidenum">
              <a:rPr lang="en-US" smtClean="0"/>
              <a:t>‹#›</a:t>
            </a:fld>
            <a:endParaRPr lang="en-US"/>
          </a:p>
        </p:txBody>
      </p:sp>
      <p:pic>
        <p:nvPicPr>
          <p:cNvPr id="7" name="Picture 6">
            <a:extLst>
              <a:ext uri="{FF2B5EF4-FFF2-40B4-BE49-F238E27FC236}">
                <a16:creationId xmlns:a16="http://schemas.microsoft.com/office/drawing/2014/main" id="{D1EBFD09-B68D-4226-BCCD-63B1DE84C173}"/>
              </a:ext>
            </a:extLst>
          </p:cNvPr>
          <p:cNvPicPr>
            <a:picLocks noChangeAspect="1"/>
          </p:cNvPicPr>
          <p:nvPr userDrawn="1"/>
        </p:nvPicPr>
        <p:blipFill>
          <a:blip r:embed="rId2">
            <a:alphaModFix/>
          </a:blip>
          <a:stretch>
            <a:fillRect/>
          </a:stretch>
        </p:blipFill>
        <p:spPr>
          <a:xfrm>
            <a:off x="168491" y="109172"/>
            <a:ext cx="1255576" cy="1136494"/>
          </a:xfrm>
          <a:prstGeom prst="rect">
            <a:avLst/>
          </a:prstGeom>
        </p:spPr>
      </p:pic>
      <p:cxnSp>
        <p:nvCxnSpPr>
          <p:cNvPr id="8" name="Straight Connector 7">
            <a:extLst>
              <a:ext uri="{FF2B5EF4-FFF2-40B4-BE49-F238E27FC236}">
                <a16:creationId xmlns:a16="http://schemas.microsoft.com/office/drawing/2014/main" id="{F0AC91E4-18F4-40B7-AC52-D9CF7EF5D920}"/>
              </a:ext>
            </a:extLst>
          </p:cNvPr>
          <p:cNvCxnSpPr>
            <a:cxnSpLocks/>
          </p:cNvCxnSpPr>
          <p:nvPr userDrawn="1"/>
        </p:nvCxnSpPr>
        <p:spPr>
          <a:xfrm>
            <a:off x="1697186" y="1110682"/>
            <a:ext cx="10494817"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110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7CE6F9-EEB8-4507-850D-4B55F4AE7ADF}" type="datetime1">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1C6D2-7E6C-4DBA-928D-E8FCCD04B882}" type="slidenum">
              <a:rPr lang="en-US" smtClean="0"/>
              <a:t>‹#›</a:t>
            </a:fld>
            <a:endParaRPr lang="en-US"/>
          </a:p>
        </p:txBody>
      </p:sp>
      <p:pic>
        <p:nvPicPr>
          <p:cNvPr id="7" name="Picture 6">
            <a:extLst>
              <a:ext uri="{FF2B5EF4-FFF2-40B4-BE49-F238E27FC236}">
                <a16:creationId xmlns:a16="http://schemas.microsoft.com/office/drawing/2014/main" id="{ECA7EEDB-5903-4C9D-8FA5-1DE18C8F8C9D}"/>
              </a:ext>
            </a:extLst>
          </p:cNvPr>
          <p:cNvPicPr>
            <a:picLocks noChangeAspect="1"/>
          </p:cNvPicPr>
          <p:nvPr userDrawn="1"/>
        </p:nvPicPr>
        <p:blipFill>
          <a:blip r:embed="rId2">
            <a:alphaModFix amt="75000"/>
          </a:blip>
          <a:stretch>
            <a:fillRect/>
          </a:stretch>
        </p:blipFill>
        <p:spPr>
          <a:xfrm>
            <a:off x="600499" y="1607252"/>
            <a:ext cx="1828800" cy="1737057"/>
          </a:xfrm>
          <a:prstGeom prst="rect">
            <a:avLst/>
          </a:prstGeom>
        </p:spPr>
      </p:pic>
      <p:cxnSp>
        <p:nvCxnSpPr>
          <p:cNvPr id="8" name="Straight Connector 7">
            <a:extLst>
              <a:ext uri="{FF2B5EF4-FFF2-40B4-BE49-F238E27FC236}">
                <a16:creationId xmlns:a16="http://schemas.microsoft.com/office/drawing/2014/main" id="{3173C94C-1F9A-4F65-9FD2-3D21E56C68E5}"/>
              </a:ext>
            </a:extLst>
          </p:cNvPr>
          <p:cNvCxnSpPr>
            <a:cxnSpLocks/>
          </p:cNvCxnSpPr>
          <p:nvPr userDrawn="1"/>
        </p:nvCxnSpPr>
        <p:spPr>
          <a:xfrm>
            <a:off x="2937754" y="3501457"/>
            <a:ext cx="7730247"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9780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8039" y="136530"/>
            <a:ext cx="9656615" cy="1325563"/>
          </a:xfrm>
        </p:spPr>
        <p:txBody>
          <a:bodyPr/>
          <a:lstStyle/>
          <a:p>
            <a:r>
              <a:rPr lang="en-US"/>
              <a:t>Click to edit Master title style</a:t>
            </a:r>
          </a:p>
        </p:txBody>
      </p:sp>
      <p:sp>
        <p:nvSpPr>
          <p:cNvPr id="3" name="Content Placeholder 2"/>
          <p:cNvSpPr>
            <a:spLocks noGrp="1"/>
          </p:cNvSpPr>
          <p:nvPr>
            <p:ph idx="1"/>
          </p:nvPr>
        </p:nvSpPr>
        <p:spPr>
          <a:xfrm>
            <a:off x="699054" y="1557848"/>
            <a:ext cx="10515600" cy="4351338"/>
          </a:xfr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102425-4E00-4BEE-B62C-0362F6A729CB}" type="datetime1">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1C6D2-7E6C-4DBA-928D-E8FCCD04B882}" type="slidenum">
              <a:rPr lang="en-US" smtClean="0"/>
              <a:t>‹#›</a:t>
            </a:fld>
            <a:endParaRPr lang="en-US"/>
          </a:p>
        </p:txBody>
      </p:sp>
      <p:pic>
        <p:nvPicPr>
          <p:cNvPr id="7" name="Picture 6">
            <a:extLst>
              <a:ext uri="{FF2B5EF4-FFF2-40B4-BE49-F238E27FC236}">
                <a16:creationId xmlns:a16="http://schemas.microsoft.com/office/drawing/2014/main" id="{D1EBFD09-B68D-4226-BCCD-63B1DE84C173}"/>
              </a:ext>
            </a:extLst>
          </p:cNvPr>
          <p:cNvPicPr>
            <a:picLocks noChangeAspect="1"/>
          </p:cNvPicPr>
          <p:nvPr userDrawn="1"/>
        </p:nvPicPr>
        <p:blipFill>
          <a:blip r:embed="rId2">
            <a:alphaModFix amt="75000"/>
          </a:blip>
          <a:stretch>
            <a:fillRect/>
          </a:stretch>
        </p:blipFill>
        <p:spPr>
          <a:xfrm>
            <a:off x="168491" y="109172"/>
            <a:ext cx="1383989" cy="1252728"/>
          </a:xfrm>
          <a:prstGeom prst="rect">
            <a:avLst/>
          </a:prstGeom>
        </p:spPr>
      </p:pic>
      <p:cxnSp>
        <p:nvCxnSpPr>
          <p:cNvPr id="8" name="Straight Connector 7">
            <a:extLst>
              <a:ext uri="{FF2B5EF4-FFF2-40B4-BE49-F238E27FC236}">
                <a16:creationId xmlns:a16="http://schemas.microsoft.com/office/drawing/2014/main" id="{F0AC91E4-18F4-40B7-AC52-D9CF7EF5D920}"/>
              </a:ext>
            </a:extLst>
          </p:cNvPr>
          <p:cNvCxnSpPr>
            <a:cxnSpLocks/>
          </p:cNvCxnSpPr>
          <p:nvPr userDrawn="1"/>
        </p:nvCxnSpPr>
        <p:spPr>
          <a:xfrm>
            <a:off x="1697186" y="1110682"/>
            <a:ext cx="10494817"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810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AB783F-94EE-4B05-95A6-247D6581B447}" type="datetime1">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1C6D2-7E6C-4DBA-928D-E8FCCD04B882}" type="slidenum">
              <a:rPr lang="en-US" smtClean="0"/>
              <a:t>‹#›</a:t>
            </a:fld>
            <a:endParaRPr lang="en-US"/>
          </a:p>
        </p:txBody>
      </p:sp>
      <p:pic>
        <p:nvPicPr>
          <p:cNvPr id="7" name="Picture 6">
            <a:extLst>
              <a:ext uri="{FF2B5EF4-FFF2-40B4-BE49-F238E27FC236}">
                <a16:creationId xmlns:a16="http://schemas.microsoft.com/office/drawing/2014/main" id="{05392BFE-462D-4622-B97C-F114B6BCE6D3}"/>
              </a:ext>
            </a:extLst>
          </p:cNvPr>
          <p:cNvPicPr>
            <a:picLocks noChangeAspect="1"/>
          </p:cNvPicPr>
          <p:nvPr userDrawn="1"/>
        </p:nvPicPr>
        <p:blipFill>
          <a:blip r:embed="rId2">
            <a:alphaModFix amt="67000"/>
          </a:blip>
          <a:stretch>
            <a:fillRect/>
          </a:stretch>
        </p:blipFill>
        <p:spPr>
          <a:xfrm>
            <a:off x="10317192" y="4694147"/>
            <a:ext cx="1360927" cy="1336860"/>
          </a:xfrm>
          <a:prstGeom prst="rect">
            <a:avLst/>
          </a:prstGeom>
        </p:spPr>
      </p:pic>
      <p:cxnSp>
        <p:nvCxnSpPr>
          <p:cNvPr id="8" name="Straight Connector 7">
            <a:extLst>
              <a:ext uri="{FF2B5EF4-FFF2-40B4-BE49-F238E27FC236}">
                <a16:creationId xmlns:a16="http://schemas.microsoft.com/office/drawing/2014/main" id="{5CABD24A-6A35-4F7E-9C82-B73BBA724086}"/>
              </a:ext>
            </a:extLst>
          </p:cNvPr>
          <p:cNvCxnSpPr>
            <a:cxnSpLocks/>
          </p:cNvCxnSpPr>
          <p:nvPr userDrawn="1"/>
        </p:nvCxnSpPr>
        <p:spPr>
          <a:xfrm>
            <a:off x="831852" y="4562476"/>
            <a:ext cx="11360149"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158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64551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4551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4470A5-4743-4131-B087-4D83ADAFB6B1}" type="datetime1">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1C6D2-7E6C-4DBA-928D-E8FCCD04B882}" type="slidenum">
              <a:rPr lang="en-US" smtClean="0"/>
              <a:pPr/>
              <a:t>‹#›</a:t>
            </a:fld>
            <a:endParaRPr lang="en-US"/>
          </a:p>
        </p:txBody>
      </p:sp>
      <p:pic>
        <p:nvPicPr>
          <p:cNvPr id="9" name="Picture 8">
            <a:extLst>
              <a:ext uri="{FF2B5EF4-FFF2-40B4-BE49-F238E27FC236}">
                <a16:creationId xmlns:a16="http://schemas.microsoft.com/office/drawing/2014/main" id="{E8DE7D71-EE60-4C82-B814-0E948AE6293A}"/>
              </a:ext>
            </a:extLst>
          </p:cNvPr>
          <p:cNvPicPr>
            <a:picLocks noChangeAspect="1"/>
          </p:cNvPicPr>
          <p:nvPr userDrawn="1"/>
        </p:nvPicPr>
        <p:blipFill>
          <a:blip r:embed="rId2">
            <a:alphaModFix amt="75000"/>
          </a:blip>
          <a:stretch>
            <a:fillRect/>
          </a:stretch>
        </p:blipFill>
        <p:spPr>
          <a:xfrm>
            <a:off x="168491" y="109172"/>
            <a:ext cx="1383989" cy="1252728"/>
          </a:xfrm>
          <a:prstGeom prst="rect">
            <a:avLst/>
          </a:prstGeom>
        </p:spPr>
      </p:pic>
      <p:cxnSp>
        <p:nvCxnSpPr>
          <p:cNvPr id="10" name="Straight Connector 9">
            <a:extLst>
              <a:ext uri="{FF2B5EF4-FFF2-40B4-BE49-F238E27FC236}">
                <a16:creationId xmlns:a16="http://schemas.microsoft.com/office/drawing/2014/main" id="{A54E8255-9581-4D5D-80C4-A1A3AD988BAE}"/>
              </a:ext>
            </a:extLst>
          </p:cNvPr>
          <p:cNvCxnSpPr>
            <a:cxnSpLocks/>
          </p:cNvCxnSpPr>
          <p:nvPr userDrawn="1"/>
        </p:nvCxnSpPr>
        <p:spPr>
          <a:xfrm>
            <a:off x="1697186" y="1110682"/>
            <a:ext cx="10494817"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1FF82472-458D-4FA1-84FF-3008042E669B}"/>
              </a:ext>
            </a:extLst>
          </p:cNvPr>
          <p:cNvSpPr>
            <a:spLocks noGrp="1"/>
          </p:cNvSpPr>
          <p:nvPr>
            <p:ph type="title"/>
          </p:nvPr>
        </p:nvSpPr>
        <p:spPr>
          <a:xfrm>
            <a:off x="1558039" y="136530"/>
            <a:ext cx="9656615" cy="1325563"/>
          </a:xfrm>
        </p:spPr>
        <p:txBody>
          <a:bodyPr/>
          <a:lstStyle/>
          <a:p>
            <a:r>
              <a:rPr lang="en-US"/>
              <a:t>Click to edit Master title style</a:t>
            </a:r>
          </a:p>
        </p:txBody>
      </p:sp>
    </p:spTree>
    <p:extLst>
      <p:ext uri="{BB962C8B-B14F-4D97-AF65-F5344CB8AC3E}">
        <p14:creationId xmlns:p14="http://schemas.microsoft.com/office/powerpoint/2010/main" val="31074111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2480" y="13963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4470A5-4743-4131-B087-4D83ADAFB6B1}" type="datetime1">
              <a:rPr lang="en-US" smtClean="0"/>
              <a:t>9/15/2021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C1C6D2-7E6C-4DBA-928D-E8FCCD04B882}" type="slidenum">
              <a:rPr lang="en-US" smtClean="0"/>
              <a:pPr/>
              <a:t>‹#›</a:t>
            </a:fld>
            <a:endParaRPr lang="en-US"/>
          </a:p>
        </p:txBody>
      </p:sp>
      <p:pic>
        <p:nvPicPr>
          <p:cNvPr id="11" name="Picture 10">
            <a:extLst>
              <a:ext uri="{FF2B5EF4-FFF2-40B4-BE49-F238E27FC236}">
                <a16:creationId xmlns:a16="http://schemas.microsoft.com/office/drawing/2014/main" id="{49C31438-CED0-4CAF-A084-246CA79240C5}"/>
              </a:ext>
            </a:extLst>
          </p:cNvPr>
          <p:cNvPicPr>
            <a:picLocks noChangeAspect="1"/>
          </p:cNvPicPr>
          <p:nvPr userDrawn="1"/>
        </p:nvPicPr>
        <p:blipFill>
          <a:blip r:embed="rId2">
            <a:alphaModFix amt="75000"/>
          </a:blip>
          <a:stretch>
            <a:fillRect/>
          </a:stretch>
        </p:blipFill>
        <p:spPr>
          <a:xfrm>
            <a:off x="168491" y="109172"/>
            <a:ext cx="1383989" cy="1252728"/>
          </a:xfrm>
          <a:prstGeom prst="rect">
            <a:avLst/>
          </a:prstGeom>
        </p:spPr>
      </p:pic>
      <p:cxnSp>
        <p:nvCxnSpPr>
          <p:cNvPr id="12" name="Straight Connector 11">
            <a:extLst>
              <a:ext uri="{FF2B5EF4-FFF2-40B4-BE49-F238E27FC236}">
                <a16:creationId xmlns:a16="http://schemas.microsoft.com/office/drawing/2014/main" id="{680A5DF9-A8ED-4923-9D89-B5F3CBC86C96}"/>
              </a:ext>
            </a:extLst>
          </p:cNvPr>
          <p:cNvCxnSpPr>
            <a:cxnSpLocks/>
          </p:cNvCxnSpPr>
          <p:nvPr userDrawn="1"/>
        </p:nvCxnSpPr>
        <p:spPr>
          <a:xfrm>
            <a:off x="1697186" y="1110682"/>
            <a:ext cx="10494817"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530009"/>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84075" y="100105"/>
            <a:ext cx="9317966"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00E4A51-6AC1-44C0-A28D-0DE243492384}" type="datetime1">
              <a:rPr lang="en-US" smtClean="0"/>
              <a:t>9/15/2021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C1C6D2-7E6C-4DBA-928D-E8FCCD04B882}" type="slidenum">
              <a:rPr lang="en-US" smtClean="0"/>
              <a:t>‹#›</a:t>
            </a:fld>
            <a:endParaRPr lang="en-US"/>
          </a:p>
        </p:txBody>
      </p:sp>
      <p:pic>
        <p:nvPicPr>
          <p:cNvPr id="9" name="Picture 8">
            <a:extLst>
              <a:ext uri="{FF2B5EF4-FFF2-40B4-BE49-F238E27FC236}">
                <a16:creationId xmlns:a16="http://schemas.microsoft.com/office/drawing/2014/main" id="{3C007ED2-5421-4032-B188-F0754BEA2410}"/>
              </a:ext>
            </a:extLst>
          </p:cNvPr>
          <p:cNvPicPr>
            <a:picLocks noChangeAspect="1"/>
          </p:cNvPicPr>
          <p:nvPr userDrawn="1"/>
        </p:nvPicPr>
        <p:blipFill>
          <a:blip r:embed="rId2">
            <a:alphaModFix amt="65000"/>
          </a:blip>
          <a:stretch>
            <a:fillRect/>
          </a:stretch>
        </p:blipFill>
        <p:spPr>
          <a:xfrm>
            <a:off x="166988" y="136523"/>
            <a:ext cx="1383989" cy="1252728"/>
          </a:xfrm>
          <a:prstGeom prst="rect">
            <a:avLst/>
          </a:prstGeom>
        </p:spPr>
      </p:pic>
      <p:cxnSp>
        <p:nvCxnSpPr>
          <p:cNvPr id="10" name="Straight Connector 9">
            <a:extLst>
              <a:ext uri="{FF2B5EF4-FFF2-40B4-BE49-F238E27FC236}">
                <a16:creationId xmlns:a16="http://schemas.microsoft.com/office/drawing/2014/main" id="{06ADC8C3-A94C-4768-B2D3-13949BC13064}"/>
              </a:ext>
            </a:extLst>
          </p:cNvPr>
          <p:cNvCxnSpPr>
            <a:cxnSpLocks/>
          </p:cNvCxnSpPr>
          <p:nvPr userDrawn="1"/>
        </p:nvCxnSpPr>
        <p:spPr>
          <a:xfrm>
            <a:off x="1708030" y="1263082"/>
            <a:ext cx="10636373"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9415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4470A5-4743-4131-B087-4D83ADAFB6B1}" type="datetime1">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C1C6D2-7E6C-4DBA-928D-E8FCCD04B882}" type="slidenum">
              <a:rPr lang="en-US" smtClean="0"/>
              <a:pPr/>
              <a:t>‹#›</a:t>
            </a:fld>
            <a:endParaRPr lang="en-US"/>
          </a:p>
        </p:txBody>
      </p:sp>
    </p:spTree>
    <p:extLst>
      <p:ext uri="{BB962C8B-B14F-4D97-AF65-F5344CB8AC3E}">
        <p14:creationId xmlns:p14="http://schemas.microsoft.com/office/powerpoint/2010/main" val="251631792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18DBBE-D98D-4744-9A35-FA1614160885}" type="datetime1">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1C6D2-7E6C-4DBA-928D-E8FCCD04B882}" type="slidenum">
              <a:rPr lang="en-US" smtClean="0"/>
              <a:t>‹#›</a:t>
            </a:fld>
            <a:endParaRPr lang="en-US"/>
          </a:p>
        </p:txBody>
      </p:sp>
      <p:grpSp>
        <p:nvGrpSpPr>
          <p:cNvPr id="8" name="Group 4">
            <a:extLst>
              <a:ext uri="{FF2B5EF4-FFF2-40B4-BE49-F238E27FC236}">
                <a16:creationId xmlns:a16="http://schemas.microsoft.com/office/drawing/2014/main" id="{38B09E15-3B41-475A-B483-CD4E7A427CB7}"/>
              </a:ext>
            </a:extLst>
          </p:cNvPr>
          <p:cNvGrpSpPr>
            <a:grpSpLocks noChangeAspect="1"/>
          </p:cNvGrpSpPr>
          <p:nvPr userDrawn="1"/>
        </p:nvGrpSpPr>
        <p:grpSpPr bwMode="auto">
          <a:xfrm>
            <a:off x="10990053" y="119706"/>
            <a:ext cx="942128" cy="840099"/>
            <a:chOff x="16" y="88"/>
            <a:chExt cx="816" cy="788"/>
          </a:xfrm>
        </p:grpSpPr>
        <p:sp>
          <p:nvSpPr>
            <p:cNvPr id="9" name="AutoShape 3">
              <a:extLst>
                <a:ext uri="{FF2B5EF4-FFF2-40B4-BE49-F238E27FC236}">
                  <a16:creationId xmlns:a16="http://schemas.microsoft.com/office/drawing/2014/main" id="{BDD8EF2F-121C-410C-A555-AEB04D592DA9}"/>
                </a:ext>
              </a:extLst>
            </p:cNvPr>
            <p:cNvSpPr>
              <a:spLocks noChangeAspect="1" noChangeArrowheads="1" noTextEdit="1"/>
            </p:cNvSpPr>
            <p:nvPr userDrawn="1"/>
          </p:nvSpPr>
          <p:spPr bwMode="auto">
            <a:xfrm>
              <a:off x="16" y="88"/>
              <a:ext cx="816" cy="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pic>
          <p:nvPicPr>
            <p:cNvPr id="10" name="Picture 5">
              <a:extLst>
                <a:ext uri="{FF2B5EF4-FFF2-40B4-BE49-F238E27FC236}">
                  <a16:creationId xmlns:a16="http://schemas.microsoft.com/office/drawing/2014/main" id="{CF1BD8EB-79D4-4939-A407-9BA61C68C6F1}"/>
                </a:ext>
              </a:extLst>
            </p:cNvPr>
            <p:cNvPicPr>
              <a:picLocks noChangeAspect="1" noChangeArrowheads="1"/>
            </p:cNvPicPr>
            <p:nvPr userDrawn="1"/>
          </p:nvPicPr>
          <p:blipFill>
            <a:blip r:embed="rId2" cstate="print">
              <a:alphaModFix amt="67000"/>
              <a:extLst>
                <a:ext uri="{28A0092B-C50C-407E-A947-70E740481C1C}">
                  <a14:useLocalDpi xmlns:a14="http://schemas.microsoft.com/office/drawing/2010/main" val="0"/>
                </a:ext>
              </a:extLst>
            </a:blip>
            <a:srcRect/>
            <a:stretch>
              <a:fillRect/>
            </a:stretch>
          </p:blipFill>
          <p:spPr bwMode="auto">
            <a:xfrm>
              <a:off x="16" y="88"/>
              <a:ext cx="819" cy="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14175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868076-72F4-499C-A5EE-9AA213BE5CE2}" type="datetime1">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1C6D2-7E6C-4DBA-928D-E8FCCD04B882}" type="slidenum">
              <a:rPr lang="en-US" smtClean="0"/>
              <a:t>‹#›</a:t>
            </a:fld>
            <a:endParaRPr lang="en-US"/>
          </a:p>
        </p:txBody>
      </p:sp>
      <p:grpSp>
        <p:nvGrpSpPr>
          <p:cNvPr id="8" name="Group 4">
            <a:extLst>
              <a:ext uri="{FF2B5EF4-FFF2-40B4-BE49-F238E27FC236}">
                <a16:creationId xmlns:a16="http://schemas.microsoft.com/office/drawing/2014/main" id="{B2188E94-F745-4D75-9806-1835EF20AD35}"/>
              </a:ext>
            </a:extLst>
          </p:cNvPr>
          <p:cNvGrpSpPr>
            <a:grpSpLocks noChangeAspect="1"/>
          </p:cNvGrpSpPr>
          <p:nvPr userDrawn="1"/>
        </p:nvGrpSpPr>
        <p:grpSpPr bwMode="auto">
          <a:xfrm>
            <a:off x="11049000" y="119706"/>
            <a:ext cx="883181" cy="840099"/>
            <a:chOff x="16" y="88"/>
            <a:chExt cx="816" cy="788"/>
          </a:xfrm>
        </p:grpSpPr>
        <p:sp>
          <p:nvSpPr>
            <p:cNvPr id="9" name="AutoShape 3">
              <a:extLst>
                <a:ext uri="{FF2B5EF4-FFF2-40B4-BE49-F238E27FC236}">
                  <a16:creationId xmlns:a16="http://schemas.microsoft.com/office/drawing/2014/main" id="{3AA5725C-E874-4C17-82B5-6694C0C2FA3A}"/>
                </a:ext>
              </a:extLst>
            </p:cNvPr>
            <p:cNvSpPr>
              <a:spLocks noChangeAspect="1" noChangeArrowheads="1" noTextEdit="1"/>
            </p:cNvSpPr>
            <p:nvPr userDrawn="1"/>
          </p:nvSpPr>
          <p:spPr bwMode="auto">
            <a:xfrm>
              <a:off x="16" y="88"/>
              <a:ext cx="816" cy="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pic>
          <p:nvPicPr>
            <p:cNvPr id="10" name="Picture 5">
              <a:extLst>
                <a:ext uri="{FF2B5EF4-FFF2-40B4-BE49-F238E27FC236}">
                  <a16:creationId xmlns:a16="http://schemas.microsoft.com/office/drawing/2014/main" id="{A2837332-06B8-4457-8452-E8717C467232}"/>
                </a:ext>
              </a:extLst>
            </p:cNvPr>
            <p:cNvPicPr>
              <a:picLocks noChangeAspect="1" noChangeArrowheads="1"/>
            </p:cNvPicPr>
            <p:nvPr userDrawn="1"/>
          </p:nvPicPr>
          <p:blipFill>
            <a:blip r:embed="rId2" cstate="print">
              <a:alphaModFix amt="67000"/>
              <a:extLst>
                <a:ext uri="{28A0092B-C50C-407E-A947-70E740481C1C}">
                  <a14:useLocalDpi xmlns:a14="http://schemas.microsoft.com/office/drawing/2010/main" val="0"/>
                </a:ext>
              </a:extLst>
            </a:blip>
            <a:srcRect/>
            <a:stretch>
              <a:fillRect/>
            </a:stretch>
          </p:blipFill>
          <p:spPr bwMode="auto">
            <a:xfrm>
              <a:off x="16" y="88"/>
              <a:ext cx="819" cy="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87722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C36BE8-A7D7-407F-A5C3-8E0641A94D1D}" type="datetime1">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1C6D2-7E6C-4DBA-928D-E8FCCD04B882}" type="slidenum">
              <a:rPr lang="en-US" smtClean="0"/>
              <a:t>‹#›</a:t>
            </a:fld>
            <a:endParaRPr lang="en-US"/>
          </a:p>
        </p:txBody>
      </p:sp>
    </p:spTree>
    <p:extLst>
      <p:ext uri="{BB962C8B-B14F-4D97-AF65-F5344CB8AC3E}">
        <p14:creationId xmlns:p14="http://schemas.microsoft.com/office/powerpoint/2010/main" val="1076845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AB783F-94EE-4B05-95A6-247D6581B447}" type="datetime1">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1C6D2-7E6C-4DBA-928D-E8FCCD04B882}" type="slidenum">
              <a:rPr lang="en-US" smtClean="0"/>
              <a:t>‹#›</a:t>
            </a:fld>
            <a:endParaRPr lang="en-US"/>
          </a:p>
        </p:txBody>
      </p:sp>
      <p:pic>
        <p:nvPicPr>
          <p:cNvPr id="7" name="Picture 6">
            <a:extLst>
              <a:ext uri="{FF2B5EF4-FFF2-40B4-BE49-F238E27FC236}">
                <a16:creationId xmlns:a16="http://schemas.microsoft.com/office/drawing/2014/main" id="{05392BFE-462D-4622-B97C-F114B6BCE6D3}"/>
              </a:ext>
            </a:extLst>
          </p:cNvPr>
          <p:cNvPicPr>
            <a:picLocks noChangeAspect="1"/>
          </p:cNvPicPr>
          <p:nvPr userDrawn="1"/>
        </p:nvPicPr>
        <p:blipFill>
          <a:blip r:embed="rId2">
            <a:alphaModFix amt="67000"/>
          </a:blip>
          <a:stretch>
            <a:fillRect/>
          </a:stretch>
        </p:blipFill>
        <p:spPr>
          <a:xfrm>
            <a:off x="9831110" y="4694147"/>
            <a:ext cx="1847009" cy="1336860"/>
          </a:xfrm>
          <a:prstGeom prst="rect">
            <a:avLst/>
          </a:prstGeom>
        </p:spPr>
      </p:pic>
      <p:cxnSp>
        <p:nvCxnSpPr>
          <p:cNvPr id="8" name="Straight Connector 7">
            <a:extLst>
              <a:ext uri="{FF2B5EF4-FFF2-40B4-BE49-F238E27FC236}">
                <a16:creationId xmlns:a16="http://schemas.microsoft.com/office/drawing/2014/main" id="{5CABD24A-6A35-4F7E-9C82-B73BBA724086}"/>
              </a:ext>
            </a:extLst>
          </p:cNvPr>
          <p:cNvCxnSpPr>
            <a:cxnSpLocks/>
          </p:cNvCxnSpPr>
          <p:nvPr userDrawn="1"/>
        </p:nvCxnSpPr>
        <p:spPr>
          <a:xfrm>
            <a:off x="831852" y="4562476"/>
            <a:ext cx="11360149"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4662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E0642-11FC-4744-AFAE-D0D6EBB76ED2}" type="datetime1">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1C6D2-7E6C-4DBA-928D-E8FCCD04B882}" type="slidenum">
              <a:rPr lang="en-US" smtClean="0"/>
              <a:t>‹#›</a:t>
            </a:fld>
            <a:endParaRPr lang="en-US"/>
          </a:p>
        </p:txBody>
      </p:sp>
    </p:spTree>
    <p:extLst>
      <p:ext uri="{BB962C8B-B14F-4D97-AF65-F5344CB8AC3E}">
        <p14:creationId xmlns:p14="http://schemas.microsoft.com/office/powerpoint/2010/main" val="184673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62081"/>
            <a:ext cx="10515600" cy="48148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102425-4E00-4BEE-B62C-0362F6A729CB}" type="datetime1">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1C6D2-7E6C-4DBA-928D-E8FCCD04B882}" type="slidenum">
              <a:rPr lang="en-US" smtClean="0"/>
              <a:t>‹#›</a:t>
            </a:fld>
            <a:endParaRPr lang="en-US"/>
          </a:p>
        </p:txBody>
      </p:sp>
      <p:pic>
        <p:nvPicPr>
          <p:cNvPr id="16" name="Picture 15">
            <a:extLst>
              <a:ext uri="{FF2B5EF4-FFF2-40B4-BE49-F238E27FC236}">
                <a16:creationId xmlns:a16="http://schemas.microsoft.com/office/drawing/2014/main" id="{E40438ED-B73A-40D2-B89D-F2FCAE3E64D2}"/>
              </a:ext>
            </a:extLst>
          </p:cNvPr>
          <p:cNvPicPr>
            <a:picLocks noChangeAspect="1"/>
          </p:cNvPicPr>
          <p:nvPr userDrawn="1"/>
        </p:nvPicPr>
        <p:blipFill>
          <a:blip r:embed="rId2">
            <a:alphaModFix amt="67000"/>
          </a:blip>
          <a:stretch>
            <a:fillRect/>
          </a:stretch>
        </p:blipFill>
        <p:spPr>
          <a:xfrm>
            <a:off x="495300" y="109172"/>
            <a:ext cx="1243374" cy="1136494"/>
          </a:xfrm>
          <a:prstGeom prst="rect">
            <a:avLst/>
          </a:prstGeom>
        </p:spPr>
      </p:pic>
      <p:sp>
        <p:nvSpPr>
          <p:cNvPr id="17" name="Title 1">
            <a:extLst>
              <a:ext uri="{FF2B5EF4-FFF2-40B4-BE49-F238E27FC236}">
                <a16:creationId xmlns:a16="http://schemas.microsoft.com/office/drawing/2014/main" id="{3322FBD1-5DBE-4661-B9CE-EF7C34C7FD2B}"/>
              </a:ext>
            </a:extLst>
          </p:cNvPr>
          <p:cNvSpPr>
            <a:spLocks noGrp="1"/>
          </p:cNvSpPr>
          <p:nvPr>
            <p:ph type="title"/>
          </p:nvPr>
        </p:nvSpPr>
        <p:spPr>
          <a:xfrm>
            <a:off x="1842349" y="130955"/>
            <a:ext cx="9854355" cy="833586"/>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82440CF2-C215-4FE4-87EC-7D06898C4282}"/>
              </a:ext>
            </a:extLst>
          </p:cNvPr>
          <p:cNvCxnSpPr>
            <a:cxnSpLocks/>
          </p:cNvCxnSpPr>
          <p:nvPr userDrawn="1"/>
        </p:nvCxnSpPr>
        <p:spPr>
          <a:xfrm>
            <a:off x="1697188" y="1110682"/>
            <a:ext cx="10494817"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597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00E4A51-6AC1-44C0-A28D-0DE243492384}" type="datetime1">
              <a:rPr lang="en-US" smtClean="0"/>
              <a:t>9/15/2021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C1C6D2-7E6C-4DBA-928D-E8FCCD04B882}" type="slidenum">
              <a:rPr lang="en-US" smtClean="0"/>
              <a:t>‹#›</a:t>
            </a:fld>
            <a:endParaRPr lang="en-US"/>
          </a:p>
        </p:txBody>
      </p:sp>
      <p:pic>
        <p:nvPicPr>
          <p:cNvPr id="8" name="Picture 7">
            <a:extLst>
              <a:ext uri="{FF2B5EF4-FFF2-40B4-BE49-F238E27FC236}">
                <a16:creationId xmlns:a16="http://schemas.microsoft.com/office/drawing/2014/main" id="{4C9D4685-8EBD-47A3-A516-AA30C17D0A0B}"/>
              </a:ext>
            </a:extLst>
          </p:cNvPr>
          <p:cNvPicPr>
            <a:picLocks noChangeAspect="1"/>
          </p:cNvPicPr>
          <p:nvPr userDrawn="1"/>
        </p:nvPicPr>
        <p:blipFill>
          <a:blip r:embed="rId2">
            <a:alphaModFix amt="67000"/>
          </a:blip>
          <a:stretch>
            <a:fillRect/>
          </a:stretch>
        </p:blipFill>
        <p:spPr>
          <a:xfrm>
            <a:off x="495296" y="109172"/>
            <a:ext cx="1243378" cy="1136494"/>
          </a:xfrm>
          <a:prstGeom prst="rect">
            <a:avLst/>
          </a:prstGeom>
        </p:spPr>
      </p:pic>
      <p:sp>
        <p:nvSpPr>
          <p:cNvPr id="9" name="Title 1">
            <a:extLst>
              <a:ext uri="{FF2B5EF4-FFF2-40B4-BE49-F238E27FC236}">
                <a16:creationId xmlns:a16="http://schemas.microsoft.com/office/drawing/2014/main" id="{26D947CB-CBF7-4F39-ABF9-197B2B9885D6}"/>
              </a:ext>
            </a:extLst>
          </p:cNvPr>
          <p:cNvSpPr>
            <a:spLocks noGrp="1"/>
          </p:cNvSpPr>
          <p:nvPr>
            <p:ph type="title"/>
          </p:nvPr>
        </p:nvSpPr>
        <p:spPr>
          <a:xfrm>
            <a:off x="1842349" y="130955"/>
            <a:ext cx="9854355" cy="833586"/>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0B1815D7-467C-465D-BCEE-6130D48B3710}"/>
              </a:ext>
            </a:extLst>
          </p:cNvPr>
          <p:cNvCxnSpPr>
            <a:cxnSpLocks/>
          </p:cNvCxnSpPr>
          <p:nvPr userDrawn="1"/>
        </p:nvCxnSpPr>
        <p:spPr>
          <a:xfrm>
            <a:off x="1697188" y="1110682"/>
            <a:ext cx="10494817"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77343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63932" y="1352694"/>
            <a:ext cx="5142421" cy="48148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102425-4E00-4BEE-B62C-0362F6A729CB}" type="datetime1">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1C6D2-7E6C-4DBA-928D-E8FCCD04B882}" type="slidenum">
              <a:rPr lang="en-US" smtClean="0"/>
              <a:t>‹#›</a:t>
            </a:fld>
            <a:endParaRPr lang="en-US"/>
          </a:p>
        </p:txBody>
      </p:sp>
      <p:pic>
        <p:nvPicPr>
          <p:cNvPr id="16" name="Picture 15">
            <a:extLst>
              <a:ext uri="{FF2B5EF4-FFF2-40B4-BE49-F238E27FC236}">
                <a16:creationId xmlns:a16="http://schemas.microsoft.com/office/drawing/2014/main" id="{E40438ED-B73A-40D2-B89D-F2FCAE3E64D2}"/>
              </a:ext>
            </a:extLst>
          </p:cNvPr>
          <p:cNvPicPr>
            <a:picLocks noChangeAspect="1"/>
          </p:cNvPicPr>
          <p:nvPr userDrawn="1"/>
        </p:nvPicPr>
        <p:blipFill>
          <a:blip r:embed="rId2">
            <a:alphaModFix amt="67000"/>
          </a:blip>
          <a:stretch>
            <a:fillRect/>
          </a:stretch>
        </p:blipFill>
        <p:spPr>
          <a:xfrm>
            <a:off x="495296" y="109172"/>
            <a:ext cx="1243378" cy="1136494"/>
          </a:xfrm>
          <a:prstGeom prst="rect">
            <a:avLst/>
          </a:prstGeom>
        </p:spPr>
      </p:pic>
      <p:sp>
        <p:nvSpPr>
          <p:cNvPr id="17" name="Title 1">
            <a:extLst>
              <a:ext uri="{FF2B5EF4-FFF2-40B4-BE49-F238E27FC236}">
                <a16:creationId xmlns:a16="http://schemas.microsoft.com/office/drawing/2014/main" id="{3322FBD1-5DBE-4661-B9CE-EF7C34C7FD2B}"/>
              </a:ext>
            </a:extLst>
          </p:cNvPr>
          <p:cNvSpPr>
            <a:spLocks noGrp="1"/>
          </p:cNvSpPr>
          <p:nvPr>
            <p:ph type="title"/>
          </p:nvPr>
        </p:nvSpPr>
        <p:spPr>
          <a:xfrm>
            <a:off x="1842349" y="130955"/>
            <a:ext cx="9854355" cy="833586"/>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82440CF2-C215-4FE4-87EC-7D06898C4282}"/>
              </a:ext>
            </a:extLst>
          </p:cNvPr>
          <p:cNvCxnSpPr>
            <a:cxnSpLocks/>
          </p:cNvCxnSpPr>
          <p:nvPr userDrawn="1"/>
        </p:nvCxnSpPr>
        <p:spPr>
          <a:xfrm>
            <a:off x="1697188" y="1110682"/>
            <a:ext cx="10494817"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56C5F753-82B8-44EA-824B-DF33C82D7D9C}"/>
              </a:ext>
            </a:extLst>
          </p:cNvPr>
          <p:cNvSpPr>
            <a:spLocks noGrp="1"/>
          </p:cNvSpPr>
          <p:nvPr>
            <p:ph idx="13"/>
          </p:nvPr>
        </p:nvSpPr>
        <p:spPr>
          <a:xfrm>
            <a:off x="6464639" y="1337511"/>
            <a:ext cx="5142420" cy="48148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2071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1038673-10B5-4B3C-900A-69A2EB8E2A0D}"/>
              </a:ext>
            </a:extLst>
          </p:cNvPr>
          <p:cNvSpPr>
            <a:spLocks noGrp="1"/>
          </p:cNvSpPr>
          <p:nvPr>
            <p:ph type="dt" sz="half" idx="10"/>
          </p:nvPr>
        </p:nvSpPr>
        <p:spPr/>
        <p:txBody>
          <a:bodyPr/>
          <a:lstStyle/>
          <a:p>
            <a:fld id="{D9F39B59-E763-4BB9-948D-F3F49A06C657}" type="datetime1">
              <a:rPr lang="en-US" smtClean="0"/>
              <a:t>9/15/2021</a:t>
            </a:fld>
            <a:endParaRPr lang="en-US"/>
          </a:p>
        </p:txBody>
      </p:sp>
      <p:sp>
        <p:nvSpPr>
          <p:cNvPr id="4" name="Footer Placeholder 3">
            <a:extLst>
              <a:ext uri="{FF2B5EF4-FFF2-40B4-BE49-F238E27FC236}">
                <a16:creationId xmlns:a16="http://schemas.microsoft.com/office/drawing/2014/main" id="{51B89954-1D05-44B5-A0A8-A5E5B5930E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DC78CB-3AA8-485D-A91F-83A4E79FF7B2}"/>
              </a:ext>
            </a:extLst>
          </p:cNvPr>
          <p:cNvSpPr>
            <a:spLocks noGrp="1"/>
          </p:cNvSpPr>
          <p:nvPr>
            <p:ph type="sldNum" sz="quarter" idx="12"/>
          </p:nvPr>
        </p:nvSpPr>
        <p:spPr/>
        <p:txBody>
          <a:bodyPr/>
          <a:lstStyle/>
          <a:p>
            <a:fld id="{04C1C6D2-7E6C-4DBA-928D-E8FCCD04B882}" type="slidenum">
              <a:rPr lang="en-US" smtClean="0"/>
              <a:t>‹#›</a:t>
            </a:fld>
            <a:endParaRPr lang="en-US"/>
          </a:p>
        </p:txBody>
      </p:sp>
      <p:sp>
        <p:nvSpPr>
          <p:cNvPr id="8" name="Content Placeholder 2">
            <a:extLst>
              <a:ext uri="{FF2B5EF4-FFF2-40B4-BE49-F238E27FC236}">
                <a16:creationId xmlns:a16="http://schemas.microsoft.com/office/drawing/2014/main" id="{C15F0758-DDB1-4CB6-8F8A-A604D8358919}"/>
              </a:ext>
            </a:extLst>
          </p:cNvPr>
          <p:cNvSpPr>
            <a:spLocks noGrp="1"/>
          </p:cNvSpPr>
          <p:nvPr>
            <p:ph idx="1"/>
          </p:nvPr>
        </p:nvSpPr>
        <p:spPr>
          <a:xfrm>
            <a:off x="609600" y="1372164"/>
            <a:ext cx="10989733" cy="28188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1C3B291C-DE93-4052-BCB3-13A68175B10C}"/>
              </a:ext>
            </a:extLst>
          </p:cNvPr>
          <p:cNvSpPr>
            <a:spLocks noGrp="1"/>
          </p:cNvSpPr>
          <p:nvPr>
            <p:ph idx="13"/>
          </p:nvPr>
        </p:nvSpPr>
        <p:spPr>
          <a:xfrm>
            <a:off x="584206" y="4743428"/>
            <a:ext cx="11015129" cy="1434882"/>
          </a:xfrm>
          <a:solidFill>
            <a:schemeClr val="accent2">
              <a:lumMod val="20000"/>
              <a:lumOff val="80000"/>
            </a:schemeClr>
          </a:solidFill>
          <a:ln>
            <a:solidFill>
              <a:schemeClr val="tx1"/>
            </a:solidFill>
            <a:prstDash val="solid"/>
          </a:ln>
        </p:spPr>
        <p:txBody>
          <a:bodyPr tIns="137160" bIns="137160">
            <a:normAutofit/>
          </a:bodyPr>
          <a:lstStyle>
            <a:lvl1pPr marL="342891" indent="-342891">
              <a:buFont typeface="+mj-lt"/>
              <a:buAutoNum type="arabicPeriod"/>
              <a:defRPr sz="1800"/>
            </a:lvl1pPr>
            <a:lvl3pPr marL="914377" indent="0">
              <a:buNone/>
              <a:defRPr/>
            </a:lvl3pPr>
          </a:lstStyle>
          <a:p>
            <a:pPr lvl="0"/>
            <a:r>
              <a:rPr lang="en-US"/>
              <a:t>Edit Master text styles</a:t>
            </a:r>
          </a:p>
        </p:txBody>
      </p:sp>
      <p:pic>
        <p:nvPicPr>
          <p:cNvPr id="11" name="Picture 10">
            <a:extLst>
              <a:ext uri="{FF2B5EF4-FFF2-40B4-BE49-F238E27FC236}">
                <a16:creationId xmlns:a16="http://schemas.microsoft.com/office/drawing/2014/main" id="{EAB76FCD-1792-4C5D-8946-618A4F10C8C0}"/>
              </a:ext>
            </a:extLst>
          </p:cNvPr>
          <p:cNvPicPr>
            <a:picLocks noChangeAspect="1"/>
          </p:cNvPicPr>
          <p:nvPr userDrawn="1"/>
        </p:nvPicPr>
        <p:blipFill>
          <a:blip r:embed="rId2">
            <a:alphaModFix amt="67000"/>
          </a:blip>
          <a:stretch>
            <a:fillRect/>
          </a:stretch>
        </p:blipFill>
        <p:spPr>
          <a:xfrm>
            <a:off x="168491" y="109172"/>
            <a:ext cx="1266609" cy="1136494"/>
          </a:xfrm>
          <a:prstGeom prst="rect">
            <a:avLst/>
          </a:prstGeom>
        </p:spPr>
      </p:pic>
      <p:sp>
        <p:nvSpPr>
          <p:cNvPr id="12" name="Title 1">
            <a:extLst>
              <a:ext uri="{FF2B5EF4-FFF2-40B4-BE49-F238E27FC236}">
                <a16:creationId xmlns:a16="http://schemas.microsoft.com/office/drawing/2014/main" id="{AABAF333-332D-4021-8898-7D1A0C63E046}"/>
              </a:ext>
            </a:extLst>
          </p:cNvPr>
          <p:cNvSpPr>
            <a:spLocks noGrp="1"/>
          </p:cNvSpPr>
          <p:nvPr>
            <p:ph type="title"/>
          </p:nvPr>
        </p:nvSpPr>
        <p:spPr>
          <a:xfrm>
            <a:off x="1663700" y="130955"/>
            <a:ext cx="10033005" cy="833586"/>
          </a:xfrm>
        </p:spPr>
        <p:txBody>
          <a:bodyPr/>
          <a:lstStyle/>
          <a:p>
            <a:r>
              <a:rPr lang="en-US"/>
              <a:t>Click to edit Master title style</a:t>
            </a:r>
          </a:p>
        </p:txBody>
      </p:sp>
      <p:cxnSp>
        <p:nvCxnSpPr>
          <p:cNvPr id="13" name="Straight Connector 12">
            <a:extLst>
              <a:ext uri="{FF2B5EF4-FFF2-40B4-BE49-F238E27FC236}">
                <a16:creationId xmlns:a16="http://schemas.microsoft.com/office/drawing/2014/main" id="{72701E5A-582E-48CE-AB82-351D71E45271}"/>
              </a:ext>
            </a:extLst>
          </p:cNvPr>
          <p:cNvCxnSpPr>
            <a:cxnSpLocks/>
          </p:cNvCxnSpPr>
          <p:nvPr userDrawn="1"/>
        </p:nvCxnSpPr>
        <p:spPr>
          <a:xfrm>
            <a:off x="1524000" y="1110682"/>
            <a:ext cx="10668005"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7C0C9626-71B7-4577-9BD7-50DF190DB53A}"/>
              </a:ext>
            </a:extLst>
          </p:cNvPr>
          <p:cNvSpPr>
            <a:spLocks noGrp="1"/>
          </p:cNvSpPr>
          <p:nvPr>
            <p:ph type="body" idx="14"/>
          </p:nvPr>
        </p:nvSpPr>
        <p:spPr>
          <a:xfrm>
            <a:off x="584205" y="4317498"/>
            <a:ext cx="11023595" cy="425930"/>
          </a:xfrm>
          <a:solidFill>
            <a:schemeClr val="accent1"/>
          </a:solidFill>
          <a:ln w="3175">
            <a:solidFill>
              <a:schemeClr val="tx1"/>
            </a:solidFill>
          </a:ln>
        </p:spPr>
        <p:txBody>
          <a:bodyPr anchor="ctr">
            <a:normAutofit/>
          </a:bodyPr>
          <a:lstStyle>
            <a:lvl1pPr marL="0" indent="0">
              <a:buNone/>
              <a:defRPr sz="2400" b="1">
                <a:solidFill>
                  <a:schemeClr val="bg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Tree>
    <p:extLst>
      <p:ext uri="{BB962C8B-B14F-4D97-AF65-F5344CB8AC3E}">
        <p14:creationId xmlns:p14="http://schemas.microsoft.com/office/powerpoint/2010/main" val="37408056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4197" y="1681164"/>
            <a:ext cx="4945911" cy="805497"/>
          </a:xfrm>
          <a:solidFill>
            <a:schemeClr val="accent1"/>
          </a:solidFill>
          <a:ln w="3175">
            <a:solidFill>
              <a:schemeClr val="tx1"/>
            </a:solidFill>
          </a:ln>
        </p:spPr>
        <p:txBody>
          <a:bodyPr anchor="ctr">
            <a:normAutofit/>
          </a:bodyPr>
          <a:lstStyle>
            <a:lvl1pPr marL="0" indent="0">
              <a:buNone/>
              <a:defRPr sz="2400" b="1">
                <a:solidFill>
                  <a:schemeClr val="bg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933767" y="2486661"/>
            <a:ext cx="4946336" cy="3471360"/>
          </a:xfrm>
          <a:solidFill>
            <a:schemeClr val="accent1">
              <a:lumMod val="20000"/>
              <a:lumOff val="80000"/>
            </a:schemeClr>
          </a:solidFill>
          <a:ln w="3175">
            <a:solidFill>
              <a:schemeClr val="tx1"/>
            </a:solidFill>
          </a:ln>
        </p:spPr>
        <p:txBody>
          <a:bodyPr tIns="91440" bIns="9144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7467" y="1681164"/>
            <a:ext cx="4950568" cy="805497"/>
          </a:xfrm>
          <a:solidFill>
            <a:schemeClr val="accent6"/>
          </a:solidFill>
          <a:ln w="3175">
            <a:solidFill>
              <a:schemeClr val="tx1"/>
            </a:solidFill>
          </a:ln>
        </p:spPr>
        <p:txBody>
          <a:bodyPr anchor="ctr">
            <a:normAutofit/>
          </a:bodyPr>
          <a:lstStyle>
            <a:lvl1pPr marL="0" indent="0">
              <a:buNone/>
              <a:defRPr sz="2400" b="1">
                <a:solidFill>
                  <a:schemeClr val="bg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403235" y="2486667"/>
            <a:ext cx="4950568" cy="3471361"/>
          </a:xfrm>
          <a:solidFill>
            <a:schemeClr val="accent6">
              <a:lumMod val="20000"/>
              <a:lumOff val="80000"/>
            </a:schemeClr>
          </a:solidFill>
          <a:ln w="3175">
            <a:solidFill>
              <a:schemeClr val="tx1"/>
            </a:solidFill>
          </a:ln>
        </p:spPr>
        <p:txBody>
          <a:bodyPr tIns="91440" bIns="9144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20CD66-57B9-4BB6-BB0C-8EBAADB843BE}" type="datetime1">
              <a:rPr lang="en-US" smtClean="0"/>
              <a:t>9/15/2021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C1C6D2-7E6C-4DBA-928D-E8FCCD04B882}" type="slidenum">
              <a:rPr lang="en-US" smtClean="0"/>
              <a:t>‹#›</a:t>
            </a:fld>
            <a:endParaRPr lang="en-US"/>
          </a:p>
        </p:txBody>
      </p:sp>
      <p:pic>
        <p:nvPicPr>
          <p:cNvPr id="12" name="Picture 11">
            <a:extLst>
              <a:ext uri="{FF2B5EF4-FFF2-40B4-BE49-F238E27FC236}">
                <a16:creationId xmlns:a16="http://schemas.microsoft.com/office/drawing/2014/main" id="{D14114F7-5965-4FFA-890B-E2D2B0CAA2A5}"/>
              </a:ext>
            </a:extLst>
          </p:cNvPr>
          <p:cNvPicPr>
            <a:picLocks noChangeAspect="1"/>
          </p:cNvPicPr>
          <p:nvPr userDrawn="1"/>
        </p:nvPicPr>
        <p:blipFill>
          <a:blip r:embed="rId2">
            <a:alphaModFix amt="67000"/>
          </a:blip>
          <a:stretch>
            <a:fillRect/>
          </a:stretch>
        </p:blipFill>
        <p:spPr>
          <a:xfrm>
            <a:off x="495296" y="109172"/>
            <a:ext cx="1243378" cy="1136494"/>
          </a:xfrm>
          <a:prstGeom prst="rect">
            <a:avLst/>
          </a:prstGeom>
        </p:spPr>
      </p:pic>
      <p:sp>
        <p:nvSpPr>
          <p:cNvPr id="16" name="Title 1">
            <a:extLst>
              <a:ext uri="{FF2B5EF4-FFF2-40B4-BE49-F238E27FC236}">
                <a16:creationId xmlns:a16="http://schemas.microsoft.com/office/drawing/2014/main" id="{A6D6E60A-4006-48FF-B516-7176CBAF902D}"/>
              </a:ext>
            </a:extLst>
          </p:cNvPr>
          <p:cNvSpPr>
            <a:spLocks noGrp="1"/>
          </p:cNvSpPr>
          <p:nvPr>
            <p:ph type="title"/>
          </p:nvPr>
        </p:nvSpPr>
        <p:spPr>
          <a:xfrm>
            <a:off x="1842349" y="130955"/>
            <a:ext cx="9854355" cy="833586"/>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75BB25E9-240F-4F54-89B9-ECF45E7CB7B4}"/>
              </a:ext>
            </a:extLst>
          </p:cNvPr>
          <p:cNvCxnSpPr>
            <a:cxnSpLocks/>
          </p:cNvCxnSpPr>
          <p:nvPr userDrawn="1"/>
        </p:nvCxnSpPr>
        <p:spPr>
          <a:xfrm>
            <a:off x="1697188" y="1110682"/>
            <a:ext cx="10494817"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2945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4197" y="2667007"/>
            <a:ext cx="4945911" cy="534035"/>
          </a:xfrm>
          <a:solidFill>
            <a:schemeClr val="accent1"/>
          </a:solidFill>
          <a:ln w="3175">
            <a:solidFill>
              <a:schemeClr val="tx1"/>
            </a:solidFill>
          </a:ln>
        </p:spPr>
        <p:txBody>
          <a:bodyPr anchor="ctr">
            <a:normAutofit/>
          </a:bodyPr>
          <a:lstStyle>
            <a:lvl1pPr marL="0" indent="0">
              <a:buNone/>
              <a:defRPr sz="2400" b="1">
                <a:solidFill>
                  <a:schemeClr val="bg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933767" y="3200411"/>
            <a:ext cx="4946336" cy="2976691"/>
          </a:xfrm>
          <a:solidFill>
            <a:schemeClr val="accent1">
              <a:lumMod val="20000"/>
              <a:lumOff val="80000"/>
            </a:schemeClr>
          </a:solidFill>
          <a:ln w="3175">
            <a:solidFill>
              <a:schemeClr val="tx1"/>
            </a:solidFill>
          </a:ln>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9052" y="2667007"/>
            <a:ext cx="4946336" cy="534035"/>
          </a:xfrm>
          <a:solidFill>
            <a:schemeClr val="accent6"/>
          </a:solidFill>
          <a:ln w="3175">
            <a:solidFill>
              <a:schemeClr val="tx1"/>
            </a:solidFill>
          </a:ln>
        </p:spPr>
        <p:txBody>
          <a:bodyPr anchor="ctr">
            <a:normAutofit/>
          </a:bodyPr>
          <a:lstStyle>
            <a:lvl1pPr marL="0" indent="0">
              <a:buNone/>
              <a:defRPr sz="2400" b="1">
                <a:solidFill>
                  <a:schemeClr val="bg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417523" y="3200404"/>
            <a:ext cx="4946335" cy="2976692"/>
          </a:xfrm>
          <a:solidFill>
            <a:schemeClr val="accent6">
              <a:lumMod val="20000"/>
              <a:lumOff val="80000"/>
            </a:schemeClr>
          </a:solidFill>
          <a:ln w="3175">
            <a:solidFill>
              <a:schemeClr val="tx1"/>
            </a:solidFill>
          </a:ln>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20CD66-57B9-4BB6-BB0C-8EBAADB843BE}" type="datetime1">
              <a:rPr lang="en-US" smtClean="0"/>
              <a:t>9/15/2021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C1C6D2-7E6C-4DBA-928D-E8FCCD04B882}" type="slidenum">
              <a:rPr lang="en-US" smtClean="0"/>
              <a:t>‹#›</a:t>
            </a:fld>
            <a:endParaRPr lang="en-US"/>
          </a:p>
        </p:txBody>
      </p:sp>
      <p:sp>
        <p:nvSpPr>
          <p:cNvPr id="12" name="Content Placeholder 2">
            <a:extLst>
              <a:ext uri="{FF2B5EF4-FFF2-40B4-BE49-F238E27FC236}">
                <a16:creationId xmlns:a16="http://schemas.microsoft.com/office/drawing/2014/main" id="{201DFCCF-C363-4376-A2E8-47FDD77619EA}"/>
              </a:ext>
            </a:extLst>
          </p:cNvPr>
          <p:cNvSpPr>
            <a:spLocks noGrp="1"/>
          </p:cNvSpPr>
          <p:nvPr>
            <p:ph idx="13"/>
          </p:nvPr>
        </p:nvSpPr>
        <p:spPr>
          <a:xfrm>
            <a:off x="723905" y="1549561"/>
            <a:ext cx="10875431" cy="938184"/>
          </a:xfrm>
        </p:spPr>
        <p:txBody>
          <a:bodyPr/>
          <a:lstStyle>
            <a:lvl1pPr marL="0" indent="0">
              <a:buNone/>
              <a:defRPr/>
            </a:lvl1pPr>
            <a:lvl3pPr marL="914377" indent="0">
              <a:buNone/>
              <a:defRPr/>
            </a:lvl3pPr>
          </a:lstStyle>
          <a:p>
            <a:pPr lvl="0"/>
            <a:r>
              <a:rPr lang="en-US"/>
              <a:t>Edit Master text styles</a:t>
            </a:r>
          </a:p>
        </p:txBody>
      </p:sp>
      <p:pic>
        <p:nvPicPr>
          <p:cNvPr id="16" name="Picture 15">
            <a:extLst>
              <a:ext uri="{FF2B5EF4-FFF2-40B4-BE49-F238E27FC236}">
                <a16:creationId xmlns:a16="http://schemas.microsoft.com/office/drawing/2014/main" id="{84CA6156-5AAF-4BD5-8A91-00F5C4CBA0C7}"/>
              </a:ext>
            </a:extLst>
          </p:cNvPr>
          <p:cNvPicPr>
            <a:picLocks noChangeAspect="1"/>
          </p:cNvPicPr>
          <p:nvPr userDrawn="1"/>
        </p:nvPicPr>
        <p:blipFill>
          <a:blip r:embed="rId2">
            <a:alphaModFix amt="67000"/>
          </a:blip>
          <a:stretch>
            <a:fillRect/>
          </a:stretch>
        </p:blipFill>
        <p:spPr>
          <a:xfrm>
            <a:off x="495296" y="109172"/>
            <a:ext cx="1243378" cy="1136494"/>
          </a:xfrm>
          <a:prstGeom prst="rect">
            <a:avLst/>
          </a:prstGeom>
        </p:spPr>
      </p:pic>
      <p:sp>
        <p:nvSpPr>
          <p:cNvPr id="17" name="Title 1">
            <a:extLst>
              <a:ext uri="{FF2B5EF4-FFF2-40B4-BE49-F238E27FC236}">
                <a16:creationId xmlns:a16="http://schemas.microsoft.com/office/drawing/2014/main" id="{67B7BADF-62DA-4226-BF77-4FB4E343B835}"/>
              </a:ext>
            </a:extLst>
          </p:cNvPr>
          <p:cNvSpPr>
            <a:spLocks noGrp="1"/>
          </p:cNvSpPr>
          <p:nvPr>
            <p:ph type="title"/>
          </p:nvPr>
        </p:nvSpPr>
        <p:spPr>
          <a:xfrm>
            <a:off x="1842349" y="130955"/>
            <a:ext cx="9854355" cy="833586"/>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CCE7A096-4214-4A77-BEA4-8494034A0197}"/>
              </a:ext>
            </a:extLst>
          </p:cNvPr>
          <p:cNvCxnSpPr>
            <a:cxnSpLocks/>
          </p:cNvCxnSpPr>
          <p:nvPr userDrawn="1"/>
        </p:nvCxnSpPr>
        <p:spPr>
          <a:xfrm>
            <a:off x="1697188" y="1110682"/>
            <a:ext cx="10494817"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1793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6698" y="2667001"/>
            <a:ext cx="3460239" cy="529732"/>
          </a:xfrm>
          <a:solidFill>
            <a:schemeClr val="accent1"/>
          </a:solidFill>
          <a:ln w="3175">
            <a:solidFill>
              <a:schemeClr val="tx1"/>
            </a:solidFill>
          </a:ln>
        </p:spPr>
        <p:txBody>
          <a:bodyPr anchor="ctr">
            <a:normAutofit/>
          </a:bodyPr>
          <a:lstStyle>
            <a:lvl1pPr marL="0" indent="0">
              <a:buNone/>
              <a:defRPr sz="2000" b="1">
                <a:solidFill>
                  <a:schemeClr val="bg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16268" y="3200411"/>
            <a:ext cx="3460536" cy="2952707"/>
          </a:xfrm>
          <a:solidFill>
            <a:schemeClr val="accent1">
              <a:lumMod val="20000"/>
              <a:lumOff val="80000"/>
            </a:schemeClr>
          </a:solidFill>
          <a:ln w="3175">
            <a:solidFill>
              <a:schemeClr val="tx1"/>
            </a:solidFill>
          </a:ln>
        </p:spPr>
        <p:txBody>
          <a:bodyPr tIns="91440">
            <a:normAutofit/>
          </a:bodyPr>
          <a:lstStyle>
            <a:lvl1pPr marL="228594" indent="-228594" defTabSz="2400240">
              <a:defRPr sz="1800"/>
            </a:lvl1pPr>
            <a:lvl2pPr marL="457189" indent="-228594">
              <a:defRPr sz="1600"/>
            </a:lvl2pPr>
            <a:lvl3pPr>
              <a:defRPr sz="1600"/>
            </a:lvl3pPr>
            <a:lvl4pPr>
              <a:defRPr sz="1400"/>
            </a:lvl4pPr>
            <a:lvl5pPr>
              <a:defRPr sz="1400"/>
            </a:lvl5pPr>
          </a:lstStyle>
          <a:p>
            <a:pPr lvl="0"/>
            <a:r>
              <a:rPr lang="en-US"/>
              <a:t>Edit Master text styles</a:t>
            </a:r>
          </a:p>
          <a:p>
            <a:pPr lvl="1"/>
            <a:r>
              <a:rPr lang="en-US"/>
              <a:t>Second level</a:t>
            </a:r>
          </a:p>
        </p:txBody>
      </p:sp>
      <p:sp>
        <p:nvSpPr>
          <p:cNvPr id="7" name="Date Placeholder 6"/>
          <p:cNvSpPr>
            <a:spLocks noGrp="1"/>
          </p:cNvSpPr>
          <p:nvPr>
            <p:ph type="dt" sz="half" idx="10"/>
          </p:nvPr>
        </p:nvSpPr>
        <p:spPr/>
        <p:txBody>
          <a:bodyPr/>
          <a:lstStyle/>
          <a:p>
            <a:fld id="{3820CD66-57B9-4BB6-BB0C-8EBAADB843BE}" type="datetime1">
              <a:rPr lang="en-US" smtClean="0"/>
              <a:t>9/15/2021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C1C6D2-7E6C-4DBA-928D-E8FCCD04B882}" type="slidenum">
              <a:rPr lang="en-US" smtClean="0"/>
              <a:t>‹#›</a:t>
            </a:fld>
            <a:endParaRPr lang="en-US"/>
          </a:p>
        </p:txBody>
      </p:sp>
      <p:sp>
        <p:nvSpPr>
          <p:cNvPr id="12" name="Content Placeholder 2">
            <a:extLst>
              <a:ext uri="{FF2B5EF4-FFF2-40B4-BE49-F238E27FC236}">
                <a16:creationId xmlns:a16="http://schemas.microsoft.com/office/drawing/2014/main" id="{201DFCCF-C363-4376-A2E8-47FDD77619EA}"/>
              </a:ext>
            </a:extLst>
          </p:cNvPr>
          <p:cNvSpPr>
            <a:spLocks noGrp="1"/>
          </p:cNvSpPr>
          <p:nvPr>
            <p:ph idx="13"/>
          </p:nvPr>
        </p:nvSpPr>
        <p:spPr>
          <a:xfrm>
            <a:off x="616268" y="1549561"/>
            <a:ext cx="10983064" cy="938184"/>
          </a:xfrm>
        </p:spPr>
        <p:txBody>
          <a:bodyPr>
            <a:normAutofit/>
          </a:bodyPr>
          <a:lstStyle>
            <a:lvl1pPr marL="0" indent="0">
              <a:buNone/>
              <a:defRPr sz="2400"/>
            </a:lvl1pPr>
            <a:lvl3pPr marL="914377" indent="0">
              <a:buNone/>
              <a:defRPr/>
            </a:lvl3pPr>
          </a:lstStyle>
          <a:p>
            <a:pPr lvl="0"/>
            <a:r>
              <a:rPr lang="en-US"/>
              <a:t>Edit Master text styles</a:t>
            </a:r>
          </a:p>
        </p:txBody>
      </p:sp>
      <p:sp>
        <p:nvSpPr>
          <p:cNvPr id="18" name="Text Placeholder 2">
            <a:extLst>
              <a:ext uri="{FF2B5EF4-FFF2-40B4-BE49-F238E27FC236}">
                <a16:creationId xmlns:a16="http://schemas.microsoft.com/office/drawing/2014/main" id="{713CB30A-D814-4739-9531-05DB806DB7C8}"/>
              </a:ext>
            </a:extLst>
          </p:cNvPr>
          <p:cNvSpPr>
            <a:spLocks noGrp="1"/>
          </p:cNvSpPr>
          <p:nvPr>
            <p:ph type="body" idx="14"/>
          </p:nvPr>
        </p:nvSpPr>
        <p:spPr>
          <a:xfrm>
            <a:off x="4375898" y="2667001"/>
            <a:ext cx="3460239" cy="529732"/>
          </a:xfrm>
          <a:solidFill>
            <a:schemeClr val="accent6"/>
          </a:solidFill>
          <a:ln w="3175">
            <a:solidFill>
              <a:schemeClr val="tx1"/>
            </a:solidFill>
          </a:ln>
        </p:spPr>
        <p:txBody>
          <a:bodyPr anchor="ctr">
            <a:normAutofit/>
          </a:bodyPr>
          <a:lstStyle>
            <a:lvl1pPr marL="0" indent="0">
              <a:buNone/>
              <a:defRPr sz="2000" b="1">
                <a:solidFill>
                  <a:schemeClr val="bg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9" name="Content Placeholder 3">
            <a:extLst>
              <a:ext uri="{FF2B5EF4-FFF2-40B4-BE49-F238E27FC236}">
                <a16:creationId xmlns:a16="http://schemas.microsoft.com/office/drawing/2014/main" id="{E3C2A462-77B0-4B04-8C60-5797C6B76263}"/>
              </a:ext>
            </a:extLst>
          </p:cNvPr>
          <p:cNvSpPr>
            <a:spLocks noGrp="1"/>
          </p:cNvSpPr>
          <p:nvPr>
            <p:ph sz="half" idx="15"/>
          </p:nvPr>
        </p:nvSpPr>
        <p:spPr>
          <a:xfrm>
            <a:off x="4375468" y="3200411"/>
            <a:ext cx="3460536" cy="2952707"/>
          </a:xfrm>
          <a:solidFill>
            <a:schemeClr val="accent6">
              <a:lumMod val="20000"/>
              <a:lumOff val="80000"/>
            </a:schemeClr>
          </a:solidFill>
          <a:ln w="3175">
            <a:solidFill>
              <a:schemeClr val="tx1"/>
            </a:solidFill>
          </a:ln>
        </p:spPr>
        <p:txBody>
          <a:bodyPr vert="horz" lIns="91440" tIns="91440" rIns="91440" bIns="91440" rtlCol="0">
            <a:normAutofit/>
          </a:bodyPr>
          <a:lstStyle>
            <a:lvl1pPr>
              <a:defRPr lang="en-US" sz="1800" dirty="0" smtClean="0"/>
            </a:lvl1pPr>
            <a:lvl2pPr>
              <a:tabLst/>
              <a:defRPr lang="en-US" sz="1600" dirty="0" smtClean="0"/>
            </a:lvl2pPr>
          </a:lstStyle>
          <a:p>
            <a:pPr lvl="0" defTabSz="2400240"/>
            <a:r>
              <a:rPr lang="en-US"/>
              <a:t>Edit Master text styles</a:t>
            </a:r>
          </a:p>
          <a:p>
            <a:pPr marL="457189" lvl="1"/>
            <a:r>
              <a:rPr lang="en-US"/>
              <a:t>Second level</a:t>
            </a:r>
          </a:p>
        </p:txBody>
      </p:sp>
      <p:sp>
        <p:nvSpPr>
          <p:cNvPr id="20" name="Text Placeholder 2">
            <a:extLst>
              <a:ext uri="{FF2B5EF4-FFF2-40B4-BE49-F238E27FC236}">
                <a16:creationId xmlns:a16="http://schemas.microsoft.com/office/drawing/2014/main" id="{EBC64136-625F-472D-A2BE-CDF20F5EA7DC}"/>
              </a:ext>
            </a:extLst>
          </p:cNvPr>
          <p:cNvSpPr>
            <a:spLocks noGrp="1"/>
          </p:cNvSpPr>
          <p:nvPr>
            <p:ph type="body" idx="16"/>
          </p:nvPr>
        </p:nvSpPr>
        <p:spPr>
          <a:xfrm>
            <a:off x="8122294" y="2667001"/>
            <a:ext cx="3460239" cy="529732"/>
          </a:xfrm>
          <a:solidFill>
            <a:schemeClr val="accent2"/>
          </a:solidFill>
          <a:ln w="3175">
            <a:solidFill>
              <a:schemeClr val="tx1"/>
            </a:solidFill>
          </a:ln>
        </p:spPr>
        <p:txBody>
          <a:bodyPr anchor="ctr">
            <a:normAutofit/>
          </a:bodyPr>
          <a:lstStyle>
            <a:lvl1pPr marL="0" indent="0">
              <a:buNone/>
              <a:defRPr sz="2000" b="1">
                <a:solidFill>
                  <a:schemeClr val="bg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21" name="Content Placeholder 3">
            <a:extLst>
              <a:ext uri="{FF2B5EF4-FFF2-40B4-BE49-F238E27FC236}">
                <a16:creationId xmlns:a16="http://schemas.microsoft.com/office/drawing/2014/main" id="{B34BB9B3-97FC-4120-AF2B-DC2E8EA11EA8}"/>
              </a:ext>
            </a:extLst>
          </p:cNvPr>
          <p:cNvSpPr>
            <a:spLocks noGrp="1"/>
          </p:cNvSpPr>
          <p:nvPr>
            <p:ph sz="half" idx="17"/>
          </p:nvPr>
        </p:nvSpPr>
        <p:spPr>
          <a:xfrm>
            <a:off x="8121864" y="3200411"/>
            <a:ext cx="3460536" cy="2952707"/>
          </a:xfrm>
          <a:solidFill>
            <a:schemeClr val="accent2">
              <a:lumMod val="20000"/>
              <a:lumOff val="80000"/>
            </a:schemeClr>
          </a:solidFill>
          <a:ln w="3175">
            <a:solidFill>
              <a:schemeClr val="tx1"/>
            </a:solidFill>
          </a:ln>
        </p:spPr>
        <p:txBody>
          <a:bodyPr vert="horz" lIns="91440" tIns="91440" rIns="91440" bIns="91440" rtlCol="0">
            <a:normAutofit/>
          </a:bodyPr>
          <a:lstStyle>
            <a:lvl1pPr>
              <a:defRPr lang="en-US" sz="1800" dirty="0" smtClean="0"/>
            </a:lvl1pPr>
            <a:lvl2pPr>
              <a:defRPr lang="en-US" sz="1600" dirty="0" smtClean="0"/>
            </a:lvl2pPr>
          </a:lstStyle>
          <a:p>
            <a:pPr lvl="0" defTabSz="2400240"/>
            <a:r>
              <a:rPr lang="en-US"/>
              <a:t>Edit Master text styles</a:t>
            </a:r>
          </a:p>
          <a:p>
            <a:pPr marL="457189" lvl="1"/>
            <a:r>
              <a:rPr lang="en-US"/>
              <a:t>Second level</a:t>
            </a:r>
          </a:p>
        </p:txBody>
      </p:sp>
      <p:pic>
        <p:nvPicPr>
          <p:cNvPr id="15" name="Picture 14">
            <a:extLst>
              <a:ext uri="{FF2B5EF4-FFF2-40B4-BE49-F238E27FC236}">
                <a16:creationId xmlns:a16="http://schemas.microsoft.com/office/drawing/2014/main" id="{1A9EB329-EE3C-4647-B899-660DB5D2673C}"/>
              </a:ext>
            </a:extLst>
          </p:cNvPr>
          <p:cNvPicPr>
            <a:picLocks noChangeAspect="1"/>
          </p:cNvPicPr>
          <p:nvPr userDrawn="1"/>
        </p:nvPicPr>
        <p:blipFill>
          <a:blip r:embed="rId2">
            <a:alphaModFix amt="67000"/>
          </a:blip>
          <a:stretch>
            <a:fillRect/>
          </a:stretch>
        </p:blipFill>
        <p:spPr>
          <a:xfrm>
            <a:off x="495296" y="109172"/>
            <a:ext cx="1243378" cy="1136494"/>
          </a:xfrm>
          <a:prstGeom prst="rect">
            <a:avLst/>
          </a:prstGeom>
        </p:spPr>
      </p:pic>
      <p:sp>
        <p:nvSpPr>
          <p:cNvPr id="16" name="Title 1">
            <a:extLst>
              <a:ext uri="{FF2B5EF4-FFF2-40B4-BE49-F238E27FC236}">
                <a16:creationId xmlns:a16="http://schemas.microsoft.com/office/drawing/2014/main" id="{DF26E813-F15C-4E16-9497-C1126CB737DD}"/>
              </a:ext>
            </a:extLst>
          </p:cNvPr>
          <p:cNvSpPr>
            <a:spLocks noGrp="1"/>
          </p:cNvSpPr>
          <p:nvPr>
            <p:ph type="title"/>
          </p:nvPr>
        </p:nvSpPr>
        <p:spPr>
          <a:xfrm>
            <a:off x="1842349" y="130955"/>
            <a:ext cx="9854355" cy="833586"/>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53233EC0-0B92-4FD3-95E4-9D4EE109157F}"/>
              </a:ext>
            </a:extLst>
          </p:cNvPr>
          <p:cNvCxnSpPr>
            <a:cxnSpLocks/>
          </p:cNvCxnSpPr>
          <p:nvPr userDrawn="1"/>
        </p:nvCxnSpPr>
        <p:spPr>
          <a:xfrm>
            <a:off x="1697188" y="1110682"/>
            <a:ext cx="10494817"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78491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C030D-820B-41CC-B5AF-83BC6C592191}" type="datetime1">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C1C6D2-7E6C-4DBA-928D-E8FCCD04B882}" type="slidenum">
              <a:rPr lang="en-US" smtClean="0"/>
              <a:t>‹#›</a:t>
            </a:fld>
            <a:endParaRPr lang="en-US"/>
          </a:p>
        </p:txBody>
      </p:sp>
      <p:sp>
        <p:nvSpPr>
          <p:cNvPr id="5" name="Title 1">
            <a:extLst>
              <a:ext uri="{FF2B5EF4-FFF2-40B4-BE49-F238E27FC236}">
                <a16:creationId xmlns:a16="http://schemas.microsoft.com/office/drawing/2014/main" id="{BD3F4F0C-AB50-4B9C-BCE5-C2EBF366EDC1}"/>
              </a:ext>
            </a:extLst>
          </p:cNvPr>
          <p:cNvSpPr>
            <a:spLocks noGrp="1"/>
          </p:cNvSpPr>
          <p:nvPr>
            <p:ph type="title"/>
          </p:nvPr>
        </p:nvSpPr>
        <p:spPr>
          <a:xfrm>
            <a:off x="596903" y="123970"/>
            <a:ext cx="10653564" cy="495156"/>
          </a:xfrm>
        </p:spPr>
        <p:txBody>
          <a:bodyPr>
            <a:noAutofit/>
          </a:bodyPr>
          <a:lstStyle>
            <a:lvl1pPr>
              <a:defRPr sz="3200">
                <a:solidFill>
                  <a:schemeClr val="accent1"/>
                </a:solidFill>
              </a:defRPr>
            </a:lvl1pPr>
          </a:lstStyle>
          <a:p>
            <a:r>
              <a:rPr lang="en-US"/>
              <a:t>Click to edit Master title style</a:t>
            </a:r>
          </a:p>
        </p:txBody>
      </p:sp>
      <p:grpSp>
        <p:nvGrpSpPr>
          <p:cNvPr id="7" name="Group 4">
            <a:extLst>
              <a:ext uri="{FF2B5EF4-FFF2-40B4-BE49-F238E27FC236}">
                <a16:creationId xmlns:a16="http://schemas.microsoft.com/office/drawing/2014/main" id="{0E437C00-8D2B-4B0B-9243-B7F5D5F82AE3}"/>
              </a:ext>
            </a:extLst>
          </p:cNvPr>
          <p:cNvGrpSpPr>
            <a:grpSpLocks noChangeAspect="1"/>
          </p:cNvGrpSpPr>
          <p:nvPr userDrawn="1"/>
        </p:nvGrpSpPr>
        <p:grpSpPr bwMode="auto">
          <a:xfrm>
            <a:off x="11250467" y="68013"/>
            <a:ext cx="763735" cy="675757"/>
            <a:chOff x="16" y="88"/>
            <a:chExt cx="816" cy="788"/>
          </a:xfrm>
        </p:grpSpPr>
        <p:sp>
          <p:nvSpPr>
            <p:cNvPr id="8" name="AutoShape 3">
              <a:extLst>
                <a:ext uri="{FF2B5EF4-FFF2-40B4-BE49-F238E27FC236}">
                  <a16:creationId xmlns:a16="http://schemas.microsoft.com/office/drawing/2014/main" id="{879F8FD8-F0AE-4677-AAA0-EDFFBDB082CF}"/>
                </a:ext>
              </a:extLst>
            </p:cNvPr>
            <p:cNvSpPr>
              <a:spLocks noChangeAspect="1" noChangeArrowheads="1" noTextEdit="1"/>
            </p:cNvSpPr>
            <p:nvPr userDrawn="1"/>
          </p:nvSpPr>
          <p:spPr bwMode="auto">
            <a:xfrm>
              <a:off x="16" y="88"/>
              <a:ext cx="816" cy="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pic>
          <p:nvPicPr>
            <p:cNvPr id="9" name="Picture 5">
              <a:extLst>
                <a:ext uri="{FF2B5EF4-FFF2-40B4-BE49-F238E27FC236}">
                  <a16:creationId xmlns:a16="http://schemas.microsoft.com/office/drawing/2014/main" id="{0BB7A018-6595-4941-8641-CD468C3078E8}"/>
                </a:ext>
              </a:extLst>
            </p:cNvPr>
            <p:cNvPicPr>
              <a:picLocks noChangeAspect="1" noChangeArrowheads="1"/>
            </p:cNvPicPr>
            <p:nvPr userDrawn="1"/>
          </p:nvPicPr>
          <p:blipFill>
            <a:blip r:embed="rId2" cstate="print">
              <a:alphaModFix amt="67000"/>
              <a:extLst>
                <a:ext uri="{28A0092B-C50C-407E-A947-70E740481C1C}">
                  <a14:useLocalDpi xmlns:a14="http://schemas.microsoft.com/office/drawing/2010/main" val="0"/>
                </a:ext>
              </a:extLst>
            </a:blip>
            <a:srcRect/>
            <a:stretch>
              <a:fillRect/>
            </a:stretch>
          </p:blipFill>
          <p:spPr bwMode="auto">
            <a:xfrm>
              <a:off x="16" y="88"/>
              <a:ext cx="819" cy="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Content Placeholder 2">
            <a:extLst>
              <a:ext uri="{FF2B5EF4-FFF2-40B4-BE49-F238E27FC236}">
                <a16:creationId xmlns:a16="http://schemas.microsoft.com/office/drawing/2014/main" id="{EA870591-C16B-4F4E-BB46-049834D51EA9}"/>
              </a:ext>
            </a:extLst>
          </p:cNvPr>
          <p:cNvSpPr>
            <a:spLocks noGrp="1"/>
          </p:cNvSpPr>
          <p:nvPr>
            <p:ph idx="1"/>
          </p:nvPr>
        </p:nvSpPr>
        <p:spPr>
          <a:xfrm>
            <a:off x="609599" y="847726"/>
            <a:ext cx="10989732" cy="5191124"/>
          </a:xfrm>
        </p:spPr>
        <p:txBody>
          <a:bodyPr/>
          <a:lstStyle>
            <a:lvl1pPr marL="0" indent="0">
              <a:buNone/>
              <a:defRPr/>
            </a:lvl1pPr>
          </a:lstStyle>
          <a:p>
            <a:pPr lvl="0"/>
            <a:endParaRPr lang="en-US"/>
          </a:p>
        </p:txBody>
      </p:sp>
      <p:cxnSp>
        <p:nvCxnSpPr>
          <p:cNvPr id="11" name="Straight Connector 10">
            <a:extLst>
              <a:ext uri="{FF2B5EF4-FFF2-40B4-BE49-F238E27FC236}">
                <a16:creationId xmlns:a16="http://schemas.microsoft.com/office/drawing/2014/main" id="{9A7B815E-3AB7-41E3-A872-FDAA2B95B84D}"/>
              </a:ext>
            </a:extLst>
          </p:cNvPr>
          <p:cNvCxnSpPr>
            <a:cxnSpLocks/>
          </p:cNvCxnSpPr>
          <p:nvPr userDrawn="1"/>
        </p:nvCxnSpPr>
        <p:spPr>
          <a:xfrm>
            <a:off x="5" y="720157"/>
            <a:ext cx="11250465"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44738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September 15,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392987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4470A5-4743-4131-B087-4D83ADAFB6B1}" type="datetime1">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1C6D2-7E6C-4DBA-928D-E8FCCD04B882}" type="slidenum">
              <a:rPr lang="en-US" smtClean="0"/>
              <a:pPr/>
              <a:t>‹#›</a:t>
            </a:fld>
            <a:endParaRPr lang="en-US"/>
          </a:p>
        </p:txBody>
      </p:sp>
    </p:spTree>
    <p:extLst>
      <p:ext uri="{BB962C8B-B14F-4D97-AF65-F5344CB8AC3E}">
        <p14:creationId xmlns:p14="http://schemas.microsoft.com/office/powerpoint/2010/main" val="3132637813"/>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September 15,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280737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September 15, 2021</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342728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September 15,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858508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September 15,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50294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September 15,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331429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September 15,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287869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September 15,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267824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September 15,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34547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September 15,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7049443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September 15,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233031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4470A5-4743-4131-B087-4D83ADAFB6B1}" type="datetime1">
              <a:rPr lang="en-US" smtClean="0"/>
              <a:t>9/15/2021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C1C6D2-7E6C-4DBA-928D-E8FCCD04B882}" type="slidenum">
              <a:rPr lang="en-US" smtClean="0"/>
              <a:pPr/>
              <a:t>‹#›</a:t>
            </a:fld>
            <a:endParaRPr lang="en-US"/>
          </a:p>
        </p:txBody>
      </p:sp>
    </p:spTree>
    <p:extLst>
      <p:ext uri="{BB962C8B-B14F-4D97-AF65-F5344CB8AC3E}">
        <p14:creationId xmlns:p14="http://schemas.microsoft.com/office/powerpoint/2010/main" val="1798605757"/>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September 15,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813133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September 15,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7950029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September 15,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39282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September 15, 2021</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942224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September 15,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446607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September 15,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99030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September 15,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523877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September 15,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572327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September 15,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3917169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September 15,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11794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0E4A51-6AC1-44C0-A28D-0DE243492384}" type="datetime1">
              <a:rPr lang="en-US" smtClean="0"/>
              <a:t>9/15/2021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C1C6D2-7E6C-4DBA-928D-E8FCCD04B882}" type="slidenum">
              <a:rPr lang="en-US" smtClean="0"/>
              <a:t>‹#›</a:t>
            </a:fld>
            <a:endParaRPr lang="en-US"/>
          </a:p>
        </p:txBody>
      </p:sp>
      <p:pic>
        <p:nvPicPr>
          <p:cNvPr id="6" name="Picture 5">
            <a:extLst>
              <a:ext uri="{FF2B5EF4-FFF2-40B4-BE49-F238E27FC236}">
                <a16:creationId xmlns:a16="http://schemas.microsoft.com/office/drawing/2014/main" id="{A3C13DC3-DA21-44D6-BDED-6FAE2306D2DE}"/>
              </a:ext>
            </a:extLst>
          </p:cNvPr>
          <p:cNvPicPr>
            <a:picLocks noChangeAspect="1"/>
          </p:cNvPicPr>
          <p:nvPr userDrawn="1"/>
        </p:nvPicPr>
        <p:blipFill>
          <a:blip r:embed="rId2">
            <a:alphaModFix amt="67000"/>
          </a:blip>
          <a:stretch>
            <a:fillRect/>
          </a:stretch>
        </p:blipFill>
        <p:spPr>
          <a:xfrm>
            <a:off x="168490" y="109172"/>
            <a:ext cx="1570183" cy="1136494"/>
          </a:xfrm>
          <a:prstGeom prst="rect">
            <a:avLst/>
          </a:prstGeom>
        </p:spPr>
      </p:pic>
      <p:cxnSp>
        <p:nvCxnSpPr>
          <p:cNvPr id="7" name="Straight Connector 6">
            <a:extLst>
              <a:ext uri="{FF2B5EF4-FFF2-40B4-BE49-F238E27FC236}">
                <a16:creationId xmlns:a16="http://schemas.microsoft.com/office/drawing/2014/main" id="{562FC916-35B8-4D70-86B2-45EA9083286B}"/>
              </a:ext>
            </a:extLst>
          </p:cNvPr>
          <p:cNvCxnSpPr>
            <a:cxnSpLocks/>
          </p:cNvCxnSpPr>
          <p:nvPr userDrawn="1"/>
        </p:nvCxnSpPr>
        <p:spPr>
          <a:xfrm>
            <a:off x="1697186" y="1110682"/>
            <a:ext cx="10494817"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5915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September 15,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8959968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September 15,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7858690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September 15,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45410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F859757-2891-4C43-B4D1-BDC1507AC74C}" type="datetime4">
              <a:rPr lang="en-US" smtClean="0"/>
              <a:t>September 15,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26765828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32DD43-02CA-6E41-8206-CF55ECD718D4}" type="datetime4">
              <a:rPr lang="en-US" smtClean="0"/>
              <a:t>September 15,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486497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02701DA-7FA2-134F-AA5D-E71B646BDAAC}" type="datetime4">
              <a:rPr lang="en-US" smtClean="0"/>
              <a:t>September 15, 2021</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8424333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63C0A594-AEB2-6D45-8F9C-F0712A3E6267}" type="datetime4">
              <a:rPr lang="en-US" smtClean="0"/>
              <a:t>September 15,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7570620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8520D45-0DE4-D648-B52D-557520CA200A}" type="datetime4">
              <a:rPr lang="en-US" smtClean="0"/>
              <a:t>September 15,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54576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08FA848D-8AE6-D141-ABC5-B40873CBDB66}" type="datetime4">
              <a:rPr lang="en-US" smtClean="0"/>
              <a:t>September 15,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868148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9BF3181-B124-3648-9A4C-E9FCB5376105}" type="datetime4">
              <a:rPr lang="en-US" smtClean="0"/>
              <a:t>September 15,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922460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4470A5-4743-4131-B087-4D83ADAFB6B1}" type="datetime1">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C1C6D2-7E6C-4DBA-928D-E8FCCD04B882}" type="slidenum">
              <a:rPr lang="en-US" smtClean="0"/>
              <a:pPr/>
              <a:t>‹#›</a:t>
            </a:fld>
            <a:endParaRPr lang="en-US"/>
          </a:p>
        </p:txBody>
      </p:sp>
    </p:spTree>
    <p:extLst>
      <p:ext uri="{BB962C8B-B14F-4D97-AF65-F5344CB8AC3E}">
        <p14:creationId xmlns:p14="http://schemas.microsoft.com/office/powerpoint/2010/main" val="1208709345"/>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2AE32342-6C4E-3A40-895D-6BC3D710C93C}" type="datetime4">
              <a:rPr lang="en-US" smtClean="0"/>
              <a:t>September 15,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58637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8002F657-40C6-B44C-8C18-163B0271B692}" type="datetime4">
              <a:rPr lang="en-US" smtClean="0"/>
              <a:t>September 15,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865127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AC0270EB-DFC0-1A48-A3FD-4EB93038A8CE}" type="datetime4">
              <a:rPr lang="en-US" smtClean="0"/>
              <a:t>September 15,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500297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4FB88B6C-E105-CA4F-8663-F8688558A388}" type="datetime4">
              <a:rPr lang="en-US" smtClean="0"/>
              <a:t>September 15,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9485911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2A51BF3-8603-844D-8655-AD760585EABE}" type="datetime4">
              <a:rPr lang="en-US" smtClean="0"/>
              <a:t>September 15,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952287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787DCA3-C00D-6A4D-BB92-92F208F6050E}" type="datetime4">
              <a:rPr lang="en-US" smtClean="0"/>
              <a:t>September 15,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149859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480FA2D5-53FB-DB49-B5D7-9159B9F925A4}" type="datetime4">
              <a:rPr lang="en-US" smtClean="0"/>
              <a:t>September 15,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197350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C722630-1AC3-FB4D-83A6-2F9E3D756B94}" type="datetime4">
              <a:rPr lang="en-US" smtClean="0"/>
              <a:t>September 15, 2021</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59168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443B4F8-6482-7445-B3FC-732E70C6A8FE}" type="datetime4">
              <a:rPr lang="en-US" smtClean="0"/>
              <a:t>September 15,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74457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C1ECF14-1BD0-3C40-BD72-F69DC26ED8B1}" type="datetime4">
              <a:rPr lang="en-US" smtClean="0"/>
              <a:t>September 15,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701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18DBBE-D98D-4744-9A35-FA1614160885}" type="datetime1">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1C6D2-7E6C-4DBA-928D-E8FCCD04B882}" type="slidenum">
              <a:rPr lang="en-US" smtClean="0"/>
              <a:t>‹#›</a:t>
            </a:fld>
            <a:endParaRPr lang="en-US"/>
          </a:p>
        </p:txBody>
      </p:sp>
      <p:grpSp>
        <p:nvGrpSpPr>
          <p:cNvPr id="8" name="Group 4">
            <a:extLst>
              <a:ext uri="{FF2B5EF4-FFF2-40B4-BE49-F238E27FC236}">
                <a16:creationId xmlns:a16="http://schemas.microsoft.com/office/drawing/2014/main" id="{38B09E15-3B41-475A-B483-CD4E7A427CB7}"/>
              </a:ext>
            </a:extLst>
          </p:cNvPr>
          <p:cNvGrpSpPr>
            <a:grpSpLocks noChangeAspect="1"/>
          </p:cNvGrpSpPr>
          <p:nvPr userDrawn="1"/>
        </p:nvGrpSpPr>
        <p:grpSpPr bwMode="auto">
          <a:xfrm>
            <a:off x="10772248" y="119706"/>
            <a:ext cx="1159933" cy="840099"/>
            <a:chOff x="16" y="88"/>
            <a:chExt cx="816" cy="788"/>
          </a:xfrm>
        </p:grpSpPr>
        <p:sp>
          <p:nvSpPr>
            <p:cNvPr id="9" name="AutoShape 3">
              <a:extLst>
                <a:ext uri="{FF2B5EF4-FFF2-40B4-BE49-F238E27FC236}">
                  <a16:creationId xmlns:a16="http://schemas.microsoft.com/office/drawing/2014/main" id="{BDD8EF2F-121C-410C-A555-AEB04D592DA9}"/>
                </a:ext>
              </a:extLst>
            </p:cNvPr>
            <p:cNvSpPr>
              <a:spLocks noChangeAspect="1" noChangeArrowheads="1" noTextEdit="1"/>
            </p:cNvSpPr>
            <p:nvPr userDrawn="1"/>
          </p:nvSpPr>
          <p:spPr bwMode="auto">
            <a:xfrm>
              <a:off x="16" y="88"/>
              <a:ext cx="816" cy="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pic>
          <p:nvPicPr>
            <p:cNvPr id="10" name="Picture 5">
              <a:extLst>
                <a:ext uri="{FF2B5EF4-FFF2-40B4-BE49-F238E27FC236}">
                  <a16:creationId xmlns:a16="http://schemas.microsoft.com/office/drawing/2014/main" id="{CF1BD8EB-79D4-4939-A407-9BA61C68C6F1}"/>
                </a:ext>
              </a:extLst>
            </p:cNvPr>
            <p:cNvPicPr>
              <a:picLocks noChangeAspect="1" noChangeArrowheads="1"/>
            </p:cNvPicPr>
            <p:nvPr userDrawn="1"/>
          </p:nvPicPr>
          <p:blipFill>
            <a:blip r:embed="rId2">
              <a:alphaModFix amt="67000"/>
              <a:extLst>
                <a:ext uri="{28A0092B-C50C-407E-A947-70E740481C1C}">
                  <a14:useLocalDpi xmlns:a14="http://schemas.microsoft.com/office/drawing/2010/main" val="0"/>
                </a:ext>
              </a:extLst>
            </a:blip>
            <a:srcRect/>
            <a:stretch>
              <a:fillRect/>
            </a:stretch>
          </p:blipFill>
          <p:spPr bwMode="auto">
            <a:xfrm>
              <a:off x="16" y="88"/>
              <a:ext cx="819" cy="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744805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9732060B-9104-5049-81A2-5B996B708C05}" type="datetime4">
              <a:rPr lang="en-US" smtClean="0"/>
              <a:t>September 15,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7870846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124F47F-0445-A943-A697-9641DEBD2F09}" type="datetime4">
              <a:rPr lang="en-US" smtClean="0"/>
              <a:t>September 15,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237838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635E1B4A-C22C-C44C-AA7A-8A0A063721F3}" type="datetime4">
              <a:rPr lang="en-US" smtClean="0"/>
              <a:t>September 15,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5816190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296F3DF6-0D2E-984B-B1D2-DC636569DEC4}" type="datetime4">
              <a:rPr lang="en-US" smtClean="0"/>
              <a:t>September 15,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042443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8077EE9A-35F8-284F-922B-E4E6592A11AD}" type="datetime4">
              <a:rPr lang="en-US" smtClean="0"/>
              <a:t>September 15,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057256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1084867-EFF6-D24B-8FCC-C71F2F989520}" type="datetime4">
              <a:rPr lang="en-US" smtClean="0"/>
              <a:t>September 15,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89602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FE2D665-B3BF-7D40-BE39-CF742A95FE31}" type="datetime4">
              <a:rPr lang="en-US" smtClean="0"/>
              <a:t>September 15,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428849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368BE436-6D5E-154B-B593-9563EE26A161}" type="datetime4">
              <a:rPr lang="en-US" smtClean="0"/>
              <a:t>September 15,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7386163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DFFCCB02-CE96-9B48-B34B-ED999AD6AF8F}" type="datetime4">
              <a:rPr lang="en-US" smtClean="0"/>
              <a:t>September 15,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210611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0452B87E-DD1F-6748-8BC5-22DAF5FFE484}" type="datetime4">
              <a:rPr lang="en-US" smtClean="0"/>
              <a:t>September 15, 2021</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2697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868076-72F4-499C-A5EE-9AA213BE5CE2}" type="datetime1">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1C6D2-7E6C-4DBA-928D-E8FCCD04B882}" type="slidenum">
              <a:rPr lang="en-US" smtClean="0"/>
              <a:t>‹#›</a:t>
            </a:fld>
            <a:endParaRPr lang="en-US"/>
          </a:p>
        </p:txBody>
      </p:sp>
      <p:grpSp>
        <p:nvGrpSpPr>
          <p:cNvPr id="8" name="Group 4">
            <a:extLst>
              <a:ext uri="{FF2B5EF4-FFF2-40B4-BE49-F238E27FC236}">
                <a16:creationId xmlns:a16="http://schemas.microsoft.com/office/drawing/2014/main" id="{B2188E94-F745-4D75-9806-1835EF20AD35}"/>
              </a:ext>
            </a:extLst>
          </p:cNvPr>
          <p:cNvGrpSpPr>
            <a:grpSpLocks noChangeAspect="1"/>
          </p:cNvGrpSpPr>
          <p:nvPr userDrawn="1"/>
        </p:nvGrpSpPr>
        <p:grpSpPr bwMode="auto">
          <a:xfrm>
            <a:off x="10772248" y="119706"/>
            <a:ext cx="1159933" cy="840099"/>
            <a:chOff x="16" y="88"/>
            <a:chExt cx="816" cy="788"/>
          </a:xfrm>
        </p:grpSpPr>
        <p:sp>
          <p:nvSpPr>
            <p:cNvPr id="9" name="AutoShape 3">
              <a:extLst>
                <a:ext uri="{FF2B5EF4-FFF2-40B4-BE49-F238E27FC236}">
                  <a16:creationId xmlns:a16="http://schemas.microsoft.com/office/drawing/2014/main" id="{3AA5725C-E874-4C17-82B5-6694C0C2FA3A}"/>
                </a:ext>
              </a:extLst>
            </p:cNvPr>
            <p:cNvSpPr>
              <a:spLocks noChangeAspect="1" noChangeArrowheads="1" noTextEdit="1"/>
            </p:cNvSpPr>
            <p:nvPr userDrawn="1"/>
          </p:nvSpPr>
          <p:spPr bwMode="auto">
            <a:xfrm>
              <a:off x="16" y="88"/>
              <a:ext cx="816" cy="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pic>
          <p:nvPicPr>
            <p:cNvPr id="10" name="Picture 5">
              <a:extLst>
                <a:ext uri="{FF2B5EF4-FFF2-40B4-BE49-F238E27FC236}">
                  <a16:creationId xmlns:a16="http://schemas.microsoft.com/office/drawing/2014/main" id="{A2837332-06B8-4457-8452-E8717C467232}"/>
                </a:ext>
              </a:extLst>
            </p:cNvPr>
            <p:cNvPicPr>
              <a:picLocks noChangeAspect="1" noChangeArrowheads="1"/>
            </p:cNvPicPr>
            <p:nvPr userDrawn="1"/>
          </p:nvPicPr>
          <p:blipFill>
            <a:blip r:embed="rId2">
              <a:alphaModFix amt="67000"/>
              <a:extLst>
                <a:ext uri="{28A0092B-C50C-407E-A947-70E740481C1C}">
                  <a14:useLocalDpi xmlns:a14="http://schemas.microsoft.com/office/drawing/2010/main" val="0"/>
                </a:ext>
              </a:extLst>
            </a:blip>
            <a:srcRect/>
            <a:stretch>
              <a:fillRect/>
            </a:stretch>
          </p:blipFill>
          <p:spPr bwMode="auto">
            <a:xfrm>
              <a:off x="16" y="88"/>
              <a:ext cx="819" cy="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530840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0CA6B9E-C90A-1E43-952F-3A4996AC1F19}" type="datetime4">
              <a:rPr lang="en-US" smtClean="0"/>
              <a:t>September 15,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9561342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2002BBB-FEFE-2F4E-B36D-F36ECB58A560}" type="datetime4">
              <a:rPr lang="en-US" smtClean="0"/>
              <a:t>September 15,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63175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B8AE209C-6E50-534E-828D-C025BCA52FF1}" type="datetime4">
              <a:rPr lang="en-US" smtClean="0"/>
              <a:t>September 15,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463524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6401772B-1694-6141-AA26-CE2BFB1B3E9D}" type="datetime4">
              <a:rPr lang="en-US" smtClean="0"/>
              <a:t>September 15,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158375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5840BAAA-BA31-DF47-BEEE-A0767E7BAD8E}" type="datetime4">
              <a:rPr lang="en-US" smtClean="0"/>
              <a:t>September 15,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327583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0D70E7B2-CAAC-584D-8659-FC5616959AA2}" type="datetime4">
              <a:rPr lang="en-US" smtClean="0"/>
              <a:t>September 15,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371639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95EFAD1B-CE6A-8040-AC79-F7BAFADE3C95}" type="datetime4">
              <a:rPr lang="en-US" smtClean="0"/>
              <a:t>September 15,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401684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D829D51-B0AE-0A4F-A7E2-A1587704FA35}" type="datetime4">
              <a:rPr lang="en-US" smtClean="0"/>
              <a:t>September 15,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7851290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65F4028-218B-ED46-A925-25733D737902}" type="datetime4">
              <a:rPr lang="en-US" smtClean="0"/>
              <a:t>September 15,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0767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3.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4.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6.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7.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470A5-4743-4131-B087-4D83ADAFB6B1}" type="datetime1">
              <a:rPr lang="en-US" smtClean="0"/>
              <a:t>9/15/2021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C1C6D2-7E6C-4DBA-928D-E8FCCD04B882}" type="slidenum">
              <a:rPr lang="en-US" smtClean="0"/>
              <a:pPr/>
              <a:t>‹#›</a:t>
            </a:fld>
            <a:endParaRPr lang="en-US"/>
          </a:p>
        </p:txBody>
      </p:sp>
    </p:spTree>
    <p:extLst>
      <p:ext uri="{BB962C8B-B14F-4D97-AF65-F5344CB8AC3E}">
        <p14:creationId xmlns:p14="http://schemas.microsoft.com/office/powerpoint/2010/main" val="142915605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470A5-4743-4131-B087-4D83ADAFB6B1}" type="datetime1">
              <a:rPr lang="en-US" smtClean="0"/>
              <a:t>9/15/2021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C1C6D2-7E6C-4DBA-928D-E8FCCD04B882}" type="slidenum">
              <a:rPr lang="en-US" smtClean="0"/>
              <a:pPr/>
              <a:t>‹#›</a:t>
            </a:fld>
            <a:endParaRPr lang="en-US"/>
          </a:p>
        </p:txBody>
      </p:sp>
    </p:spTree>
    <p:extLst>
      <p:ext uri="{BB962C8B-B14F-4D97-AF65-F5344CB8AC3E}">
        <p14:creationId xmlns:p14="http://schemas.microsoft.com/office/powerpoint/2010/main" val="372370234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7E7F51FE-B327-9E4B-9114-2B3CAA1CBD72}" type="datetime4">
              <a:rPr lang="en-US" smtClean="0"/>
              <a:t>September 15, 2021</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83012913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7E7F51FE-B327-9E4B-9114-2B3CAA1CBD72}" type="datetime4">
              <a:rPr lang="en-US" smtClean="0"/>
              <a:t>September 15, 2021</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30463378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C6649A62-58CE-B54B-8D79-C75838F454C8}" type="datetime4">
              <a:rPr lang="en-US" smtClean="0"/>
              <a:t>September 15, 2021</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547735579"/>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53CBE321-300F-AF4D-830B-A39EF5C20CB8}" type="datetime4">
              <a:rPr lang="en-US" smtClean="0"/>
              <a:t>September 15, 2021</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84371214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hf sldNum="0"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2B325624-FEDE-BC41-8F5D-6880B5800434}" type="datetime4">
              <a:rPr lang="en-US" smtClean="0"/>
              <a:t>September 15, 2021</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39426692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hf sldNum="0"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3" Type="http://schemas.openxmlformats.org/officeDocument/2006/relationships/hyperlink" Target="https://web.archive.org/web/20210624215523/http:/docs.cpuc.ca.gov/PublishedDocs/Published/G000/M216/K789/216789285.PDF" TargetMode="External"/><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hyperlink" Target="https://web.archive.org/web/20210624215523/http:/docs.cpuc.ca.gov/PublishedDocs/Published/G000/M297/K211/297211380.PDF" TargetMode="External"/><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8.xml"/></Relationships>
</file>

<file path=ppt/slides/_rels/slide16.xml.rels><?xml version="1.0" encoding="UTF-8" standalone="yes"?>
<Relationships xmlns="http://schemas.openxmlformats.org/package/2006/relationships"><Relationship Id="rId3" Type="http://schemas.openxmlformats.org/officeDocument/2006/relationships/hyperlink" Target="https://leginfo.legislature.ca.gov/faces/billNavClient.xhtml?bill_id=201320140SB43" TargetMode="External"/><Relationship Id="rId2" Type="http://schemas.openxmlformats.org/officeDocument/2006/relationships/notesSlide" Target="../notesSlides/notesSlide16.xml"/><Relationship Id="rId1" Type="http://schemas.openxmlformats.org/officeDocument/2006/relationships/slideLayout" Target="../slideLayouts/slideLayout43.xml"/><Relationship Id="rId5" Type="http://schemas.openxmlformats.org/officeDocument/2006/relationships/hyperlink" Target="https://www.cpuc.ca.gov/SolarInDACs/" TargetMode="External"/><Relationship Id="rId4" Type="http://schemas.openxmlformats.org/officeDocument/2006/relationships/hyperlink" Target="http://leginfo.legislature.ca.gov/faces/codes_displaySection.xhtml?lawCode=PUC&amp;sectionNum=2827.1."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43.xml"/><Relationship Id="rId4" Type="http://schemas.openxmlformats.org/officeDocument/2006/relationships/hyperlink" Target="https://www.cpuc.ca.gov/-/media/cpuc-website/divisions/energy-division/documents/solar-in-disadvantaged-communities/2022-gap-applications-guidance-template.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12.png"/><Relationship Id="rId5" Type="http://schemas.openxmlformats.org/officeDocument/2006/relationships/hyperlink" Target="https://www.cpuc.ca.gov/solarindacs" TargetMode="External"/><Relationship Id="rId4" Type="http://schemas.openxmlformats.org/officeDocument/2006/relationships/hyperlink" Target="https://www.cpuc.ca.gov/-/media/cpuc-website/divisions/energy-division/documents/solar-in-disadvantaged-communities/2022-gap-applications-guidance-template.pdf"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3.xml"/><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8A5D-EA52-194A-8424-155328D99D35}"/>
              </a:ext>
            </a:extLst>
          </p:cNvPr>
          <p:cNvSpPr txBox="1">
            <a:spLocks/>
          </p:cNvSpPr>
          <p:nvPr/>
        </p:nvSpPr>
        <p:spPr>
          <a:xfrm>
            <a:off x="3936419" y="4069347"/>
            <a:ext cx="6394697" cy="2187601"/>
          </a:xfrm>
          <a:prstGeom prst="rect">
            <a:avLst/>
          </a:prstGeom>
        </p:spPr>
        <p:txBody>
          <a:bodyPr lIns="91440" tIns="45720" rIns="91440" bIns="45720" anchor="t">
            <a:normAutofit fontScale="77500" lnSpcReduction="20000"/>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defRPr/>
            </a:pPr>
            <a:r>
              <a:rPr lang="en-US" sz="2400" b="0">
                <a:solidFill>
                  <a:srgbClr val="FFFFFF"/>
                </a:solidFill>
                <a:latin typeface="Century Gothic" panose="020F0302020204030204"/>
              </a:rPr>
              <a:t>Energy Division, Customer Generation</a:t>
            </a:r>
          </a:p>
          <a:p>
            <a:pPr>
              <a:lnSpc>
                <a:spcPct val="110000"/>
              </a:lnSpc>
              <a:defRPr/>
            </a:pPr>
            <a:endParaRPr lang="en-US" sz="2400" b="0">
              <a:solidFill>
                <a:srgbClr val="FFFFFF"/>
              </a:solidFill>
              <a:latin typeface="Century Gothic" panose="020F0302020204030204"/>
            </a:endParaRPr>
          </a:p>
          <a:p>
            <a:pPr>
              <a:lnSpc>
                <a:spcPct val="110000"/>
              </a:lnSpc>
              <a:defRPr/>
            </a:pPr>
            <a:r>
              <a:rPr lang="en-US" sz="2400" b="0">
                <a:solidFill>
                  <a:srgbClr val="FFFFFF"/>
                </a:solidFill>
                <a:latin typeface="Century Gothic" panose="020F0302020204030204"/>
              </a:rPr>
              <a:t>Joshua Litwin, Regulatory Analyst (DAC-GT &amp; CSGT)</a:t>
            </a:r>
            <a:endParaRPr lang="en-US"/>
          </a:p>
          <a:p>
            <a:pPr>
              <a:lnSpc>
                <a:spcPct val="110000"/>
              </a:lnSpc>
              <a:defRPr/>
            </a:pPr>
            <a:r>
              <a:rPr lang="en-US" sz="2400" b="0">
                <a:solidFill>
                  <a:srgbClr val="FFFFFF"/>
                </a:solidFill>
                <a:latin typeface="Century Gothic" panose="020F0302020204030204"/>
              </a:rPr>
              <a:t>joshua.litwin@cpuc.ca.gov</a:t>
            </a:r>
          </a:p>
          <a:p>
            <a:pPr>
              <a:lnSpc>
                <a:spcPct val="110000"/>
              </a:lnSpc>
              <a:defRPr/>
            </a:pPr>
            <a:endParaRPr lang="en-US" sz="2400" b="0">
              <a:solidFill>
                <a:srgbClr val="FFFFFF"/>
              </a:solidFill>
              <a:latin typeface="Century Gothic" panose="020F0302020204030204"/>
            </a:endParaRPr>
          </a:p>
          <a:p>
            <a:pPr>
              <a:lnSpc>
                <a:spcPct val="110000"/>
              </a:lnSpc>
              <a:defRPr/>
            </a:pPr>
            <a:r>
              <a:rPr lang="en-US" sz="2400" b="0">
                <a:solidFill>
                  <a:srgbClr val="FFFFFF"/>
                </a:solidFill>
                <a:latin typeface="Century Gothic" panose="020F0302020204030204"/>
              </a:rPr>
              <a:t>Cherie Chan, Regulatory Analyst (GTSR)</a:t>
            </a:r>
          </a:p>
          <a:p>
            <a:pPr>
              <a:lnSpc>
                <a:spcPct val="110000"/>
              </a:lnSpc>
              <a:defRPr/>
            </a:pPr>
            <a:r>
              <a:rPr lang="en-US" sz="2400" b="0">
                <a:latin typeface="Century Gothic" panose="020F0302020204030204"/>
              </a:rPr>
              <a:t>cherie.chan@cpuc.ca.gov</a:t>
            </a:r>
          </a:p>
        </p:txBody>
      </p:sp>
      <p:pic>
        <p:nvPicPr>
          <p:cNvPr id="5" name="Picture 4">
            <a:extLst>
              <a:ext uri="{FF2B5EF4-FFF2-40B4-BE49-F238E27FC236}">
                <a16:creationId xmlns:a16="http://schemas.microsoft.com/office/drawing/2014/main" id="{07677C39-DBAF-7F4E-A07A-79DF29F7C6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3200" y="1880602"/>
            <a:ext cx="7574547" cy="2135212"/>
          </a:xfrm>
          <a:prstGeom prst="rect">
            <a:avLst/>
          </a:prstGeom>
        </p:spPr>
      </p:pic>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462472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522CD4-4B52-444A-BB95-5B275DA1D7CA}"/>
              </a:ext>
            </a:extLst>
          </p:cNvPr>
          <p:cNvSpPr>
            <a:spLocks noGrp="1"/>
          </p:cNvSpPr>
          <p:nvPr>
            <p:ph sz="half" idx="1"/>
          </p:nvPr>
        </p:nvSpPr>
        <p:spPr>
          <a:xfrm>
            <a:off x="767750" y="879170"/>
            <a:ext cx="4831977" cy="4073000"/>
          </a:xfrm>
        </p:spPr>
        <p:txBody>
          <a:bodyPr vert="horz" lIns="0" tIns="45720" rIns="91440" bIns="45720" rtlCol="0" anchor="t">
            <a:normAutofit/>
          </a:bodyPr>
          <a:lstStyle/>
          <a:p>
            <a:pPr marL="0" indent="0" algn="ctr">
              <a:buNone/>
            </a:pPr>
            <a:r>
              <a:rPr lang="en-US" sz="3600" b="1"/>
              <a:t>In Scope</a:t>
            </a:r>
            <a:endParaRPr lang="en-US" sz="3600"/>
          </a:p>
          <a:p>
            <a:pPr marL="233045" indent="-233045"/>
            <a:r>
              <a:rPr lang="en-US"/>
              <a:t>Programmatic Challenges</a:t>
            </a:r>
          </a:p>
          <a:p>
            <a:pPr marL="233045" indent="-233045"/>
            <a:r>
              <a:rPr lang="en-US"/>
              <a:t>Proposed Changes to Programs</a:t>
            </a:r>
          </a:p>
          <a:p>
            <a:pPr marL="233045" indent="-233045"/>
            <a:r>
              <a:rPr lang="en-US"/>
              <a:t>Cost-Benefit Analysis</a:t>
            </a:r>
          </a:p>
          <a:p>
            <a:pPr marL="233045" indent="-233045"/>
            <a:r>
              <a:rPr lang="en-US"/>
              <a:t>Are programs meeting stated goals?</a:t>
            </a:r>
          </a:p>
          <a:p>
            <a:pPr marL="233045" indent="-233045"/>
            <a:r>
              <a:rPr lang="en-US"/>
              <a:t>Unintended Consequences and Externalities</a:t>
            </a:r>
          </a:p>
          <a:p>
            <a:pPr marL="233045" indent="-233045"/>
            <a:r>
              <a:rPr lang="en-US"/>
              <a:t>Procurement Challenges</a:t>
            </a:r>
          </a:p>
          <a:p>
            <a:pPr marL="233045" indent="-233045"/>
            <a:endParaRPr lang="en-US"/>
          </a:p>
          <a:p>
            <a:pPr marL="233045" indent="-233045"/>
            <a:endParaRPr lang="en-US"/>
          </a:p>
        </p:txBody>
      </p:sp>
      <p:sp>
        <p:nvSpPr>
          <p:cNvPr id="4" name="Content Placeholder 3">
            <a:extLst>
              <a:ext uri="{FF2B5EF4-FFF2-40B4-BE49-F238E27FC236}">
                <a16:creationId xmlns:a16="http://schemas.microsoft.com/office/drawing/2014/main" id="{7436CE3B-DAAD-F44A-960D-73FB2894D6EC}"/>
              </a:ext>
            </a:extLst>
          </p:cNvPr>
          <p:cNvSpPr>
            <a:spLocks noGrp="1"/>
          </p:cNvSpPr>
          <p:nvPr>
            <p:ph sz="half" idx="2"/>
          </p:nvPr>
        </p:nvSpPr>
        <p:spPr>
          <a:xfrm>
            <a:off x="5936650" y="879813"/>
            <a:ext cx="5282453" cy="5556157"/>
          </a:xfrm>
        </p:spPr>
        <p:txBody>
          <a:bodyPr vert="horz" lIns="0" tIns="45720" rIns="91440" bIns="45720" rtlCol="0" anchor="t">
            <a:normAutofit/>
          </a:bodyPr>
          <a:lstStyle/>
          <a:p>
            <a:pPr marL="0" indent="0" algn="ctr">
              <a:buNone/>
            </a:pPr>
            <a:r>
              <a:rPr lang="en-US" sz="3600" b="1"/>
              <a:t>Out of Scope</a:t>
            </a:r>
            <a:endParaRPr lang="en-US" sz="3600"/>
          </a:p>
          <a:p>
            <a:r>
              <a:rPr lang="en-US"/>
              <a:t>Active Petitions for Modification or Advice Letters under CPUC review</a:t>
            </a:r>
          </a:p>
        </p:txBody>
      </p:sp>
    </p:spTree>
    <p:extLst>
      <p:ext uri="{BB962C8B-B14F-4D97-AF65-F5344CB8AC3E}">
        <p14:creationId xmlns:p14="http://schemas.microsoft.com/office/powerpoint/2010/main" val="1240468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D21C-105D-3E43-B567-0976D81D7648}"/>
              </a:ext>
            </a:extLst>
          </p:cNvPr>
          <p:cNvSpPr>
            <a:spLocks noGrp="1"/>
          </p:cNvSpPr>
          <p:nvPr>
            <p:ph type="title"/>
          </p:nvPr>
        </p:nvSpPr>
        <p:spPr/>
        <p:txBody>
          <a:bodyPr/>
          <a:lstStyle/>
          <a:p>
            <a:r>
              <a:rPr lang="en-US"/>
              <a:t>Applications for Review Process</a:t>
            </a:r>
          </a:p>
        </p:txBody>
      </p:sp>
    </p:spTree>
    <p:extLst>
      <p:ext uri="{BB962C8B-B14F-4D97-AF65-F5344CB8AC3E}">
        <p14:creationId xmlns:p14="http://schemas.microsoft.com/office/powerpoint/2010/main" val="2176691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600" y="365125"/>
            <a:ext cx="10972800" cy="743480"/>
          </a:xfrm>
        </p:spPr>
        <p:txBody>
          <a:bodyPr/>
          <a:lstStyle/>
          <a:p>
            <a:r>
              <a:rPr lang="en-US"/>
              <a:t>Authority for Applications Process</a:t>
            </a:r>
          </a:p>
        </p:txBody>
      </p:sp>
      <p:sp>
        <p:nvSpPr>
          <p:cNvPr id="3" name="Content Placeholder 2">
            <a:extLst>
              <a:ext uri="{FF2B5EF4-FFF2-40B4-BE49-F238E27FC236}">
                <a16:creationId xmlns:a16="http://schemas.microsoft.com/office/drawing/2014/main" id="{79522CD4-4B52-444A-BB95-5B275DA1D7CA}"/>
              </a:ext>
            </a:extLst>
          </p:cNvPr>
          <p:cNvSpPr>
            <a:spLocks noGrp="1"/>
          </p:cNvSpPr>
          <p:nvPr>
            <p:ph sz="half" idx="1"/>
          </p:nvPr>
        </p:nvSpPr>
        <p:spPr>
          <a:xfrm>
            <a:off x="609599" y="1139712"/>
            <a:ext cx="10972301" cy="4937741"/>
          </a:xfrm>
        </p:spPr>
        <p:txBody>
          <a:bodyPr vert="horz" lIns="0" tIns="45720" rIns="91440" bIns="45720" rtlCol="0" anchor="t">
            <a:normAutofit/>
          </a:bodyPr>
          <a:lstStyle/>
          <a:p>
            <a:pPr marL="233045" indent="-233045"/>
            <a:r>
              <a:rPr lang="en-US" sz="2800">
                <a:ea typeface="+mn-lt"/>
                <a:cs typeface="+mn-lt"/>
                <a:hlinkClick r:id="rId3"/>
              </a:rPr>
              <a:t>D.18-06-027</a:t>
            </a:r>
            <a:r>
              <a:rPr lang="en-US" sz="2800"/>
              <a:t> (June 2018) established that each IOU would file an Application for Review for the DAC-GT and CSGT programs by January 1, 2021 (one-year extension granted by Exec. Dir. in Sept 2020).</a:t>
            </a:r>
            <a:r>
              <a:rPr lang="en-US" sz="2800">
                <a:ea typeface="+mn-lt"/>
                <a:cs typeface="+mn-lt"/>
              </a:rPr>
              <a:t> Proceeding(s) initiated by these applications would:</a:t>
            </a:r>
          </a:p>
          <a:p>
            <a:pPr lvl="1" indent="-226695"/>
            <a:r>
              <a:rPr lang="en-US" sz="2800">
                <a:ea typeface="+mn-lt"/>
                <a:cs typeface="+mn-lt"/>
              </a:rPr>
              <a:t>Include a review of both programs’ costs and benefits;</a:t>
            </a:r>
          </a:p>
          <a:p>
            <a:pPr lvl="1" indent="-226695"/>
            <a:r>
              <a:rPr lang="en-US" sz="2800">
                <a:ea typeface="+mn-lt"/>
                <a:cs typeface="+mn-lt"/>
              </a:rPr>
              <a:t>Result in revisions to the tariffs, if appropriate</a:t>
            </a:r>
          </a:p>
        </p:txBody>
      </p:sp>
    </p:spTree>
    <p:extLst>
      <p:ext uri="{BB962C8B-B14F-4D97-AF65-F5344CB8AC3E}">
        <p14:creationId xmlns:p14="http://schemas.microsoft.com/office/powerpoint/2010/main" val="4182665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600" y="365125"/>
            <a:ext cx="10972800" cy="743480"/>
          </a:xfrm>
        </p:spPr>
        <p:txBody>
          <a:bodyPr/>
          <a:lstStyle/>
          <a:p>
            <a:r>
              <a:rPr lang="en-US"/>
              <a:t>Authority for Applications Process</a:t>
            </a:r>
          </a:p>
        </p:txBody>
      </p:sp>
      <p:sp>
        <p:nvSpPr>
          <p:cNvPr id="3" name="Content Placeholder 2">
            <a:extLst>
              <a:ext uri="{FF2B5EF4-FFF2-40B4-BE49-F238E27FC236}">
                <a16:creationId xmlns:a16="http://schemas.microsoft.com/office/drawing/2014/main" id="{79522CD4-4B52-444A-BB95-5B275DA1D7CA}"/>
              </a:ext>
            </a:extLst>
          </p:cNvPr>
          <p:cNvSpPr>
            <a:spLocks noGrp="1"/>
          </p:cNvSpPr>
          <p:nvPr>
            <p:ph sz="half" idx="1"/>
          </p:nvPr>
        </p:nvSpPr>
        <p:spPr>
          <a:xfrm>
            <a:off x="609599" y="1182843"/>
            <a:ext cx="10972301" cy="5001475"/>
          </a:xfrm>
        </p:spPr>
        <p:txBody>
          <a:bodyPr vert="horz" lIns="0" tIns="45720" rIns="91440" bIns="45720" rtlCol="0" anchor="t">
            <a:noAutofit/>
          </a:bodyPr>
          <a:lstStyle/>
          <a:p>
            <a:pPr marL="233045" indent="-233045"/>
            <a:r>
              <a:rPr lang="en-US">
                <a:ea typeface="+mn-lt"/>
                <a:cs typeface="+mn-lt"/>
                <a:hlinkClick r:id="rId3"/>
              </a:rPr>
              <a:t>Resolution E-4999</a:t>
            </a:r>
            <a:r>
              <a:rPr lang="en-US">
                <a:ea typeface="+mn-lt"/>
                <a:cs typeface="+mn-lt"/>
              </a:rPr>
              <a:t> (May 2019) identified several items the CPUC may review as part of the Applications:  </a:t>
            </a:r>
            <a:endParaRPr lang="en-US"/>
          </a:p>
          <a:p>
            <a:pPr lvl="1" indent="-226695"/>
            <a:r>
              <a:rPr lang="en-US" sz="2200">
                <a:ea typeface="+mn-lt"/>
                <a:cs typeface="+mn-lt"/>
              </a:rPr>
              <a:t>Address whether and how to allocate any unused capacity to IOUs or participating CCAs, if reserved CCA capacity remained unutilized after Jan 1, 2021 (now Jan 1, 2022). [10 kW from Valley Clean Energy remains]</a:t>
            </a:r>
            <a:endParaRPr lang="en-US" sz="2200"/>
          </a:p>
          <a:p>
            <a:pPr lvl="1" indent="-226695"/>
            <a:r>
              <a:rPr lang="en-US" sz="2200">
                <a:ea typeface="+mn-lt"/>
                <a:cs typeface="+mn-lt"/>
              </a:rPr>
              <a:t>Address any situation(s) in which a CCA expands, or a new CCA launches, in an area where a CSGT project exists or is in development</a:t>
            </a:r>
            <a:endParaRPr lang="en-US" sz="2200"/>
          </a:p>
          <a:p>
            <a:pPr lvl="1" indent="-226695"/>
            <a:r>
              <a:rPr lang="en-US" sz="2200">
                <a:ea typeface="+mn-lt"/>
                <a:cs typeface="+mn-lt"/>
              </a:rPr>
              <a:t>Review the DAC Program cost containment thresholds based on relevant cost data which should be available for initial DAC-GT and CSGT project bids</a:t>
            </a:r>
            <a:endParaRPr lang="en-US" sz="2200"/>
          </a:p>
          <a:p>
            <a:pPr marL="233045" indent="-233045"/>
            <a:r>
              <a:rPr lang="en-US">
                <a:ea typeface="+mn-lt"/>
                <a:cs typeface="+mn-lt"/>
              </a:rPr>
              <a:t>The guidance template and this webinar aim to better communicate what additional information the Applications should include.</a:t>
            </a:r>
          </a:p>
          <a:p>
            <a:pPr marL="233045" indent="-233045"/>
            <a:r>
              <a:rPr lang="en-US"/>
              <a:t>Any additional topics from stakeholders can be raised by parties in comments on the Applications early next year.</a:t>
            </a:r>
          </a:p>
        </p:txBody>
      </p:sp>
    </p:spTree>
    <p:extLst>
      <p:ext uri="{BB962C8B-B14F-4D97-AF65-F5344CB8AC3E}">
        <p14:creationId xmlns:p14="http://schemas.microsoft.com/office/powerpoint/2010/main" val="438371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D21C-105D-3E43-B567-0976D81D7648}"/>
              </a:ext>
            </a:extLst>
          </p:cNvPr>
          <p:cNvSpPr>
            <a:spLocks noGrp="1"/>
          </p:cNvSpPr>
          <p:nvPr>
            <p:ph type="title"/>
          </p:nvPr>
        </p:nvSpPr>
        <p:spPr/>
        <p:txBody>
          <a:bodyPr/>
          <a:lstStyle/>
          <a:p>
            <a:pPr>
              <a:spcAft>
                <a:spcPts val="800"/>
              </a:spcAft>
            </a:pPr>
            <a:r>
              <a:rPr lang="en-US"/>
              <a:t>Green</a:t>
            </a:r>
            <a:r>
              <a:rPr lang="en-US" sz="4400"/>
              <a:t> Access Programs</a:t>
            </a:r>
            <a:r>
              <a:rPr lang="en-US"/>
              <a:t> (GAP) Proposal</a:t>
            </a:r>
            <a:endParaRPr lang="en-US" sz="4400"/>
          </a:p>
        </p:txBody>
      </p:sp>
    </p:spTree>
    <p:extLst>
      <p:ext uri="{BB962C8B-B14F-4D97-AF65-F5344CB8AC3E}">
        <p14:creationId xmlns:p14="http://schemas.microsoft.com/office/powerpoint/2010/main" val="1824780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2AFCAE-1070-8E4F-84DA-5E300B251C07}"/>
              </a:ext>
            </a:extLst>
          </p:cNvPr>
          <p:cNvSpPr>
            <a:spLocks noGrp="1"/>
          </p:cNvSpPr>
          <p:nvPr>
            <p:ph idx="1"/>
          </p:nvPr>
        </p:nvSpPr>
        <p:spPr>
          <a:xfrm>
            <a:off x="700921" y="471576"/>
            <a:ext cx="11048950" cy="5719763"/>
          </a:xfrm>
        </p:spPr>
        <p:txBody>
          <a:bodyPr vert="horz" lIns="0" tIns="45720" rIns="91440" bIns="45720" rtlCol="0" anchor="t">
            <a:normAutofit/>
          </a:bodyPr>
          <a:lstStyle/>
          <a:p>
            <a:pPr marL="0" indent="0">
              <a:buNone/>
            </a:pPr>
            <a:r>
              <a:rPr lang="en-US">
                <a:ea typeface="+mn-lt"/>
                <a:cs typeface="+mn-lt"/>
              </a:rPr>
              <a:t>LEGISLATIVE AUTHORITY</a:t>
            </a:r>
          </a:p>
          <a:p>
            <a:pPr marL="0" indent="0">
              <a:buNone/>
            </a:pPr>
            <a:endParaRPr lang="en-US" sz="1600">
              <a:ea typeface="+mn-lt"/>
              <a:cs typeface="+mn-lt"/>
            </a:endParaRPr>
          </a:p>
          <a:p>
            <a:pPr marL="0" indent="0">
              <a:lnSpc>
                <a:spcPct val="100000"/>
              </a:lnSpc>
              <a:buNone/>
            </a:pPr>
            <a:r>
              <a:rPr lang="en-US">
                <a:ea typeface="+mn-lt"/>
                <a:cs typeface="+mn-lt"/>
              </a:rPr>
              <a:t>GTSR: Expand access to "renewable energy resources to all ratepayers who are currently unable to access the benefits of onsite generation...[and]...create a mechanism whereby institutional customers…commercial customers and groups of individuals . . . can meet their needs with electrical generation from eligible renewable energy resources.“				</a:t>
            </a:r>
            <a:r>
              <a:rPr lang="en-US"/>
              <a:t>– SB 43 (</a:t>
            </a:r>
            <a:r>
              <a:rPr lang="en-US" err="1"/>
              <a:t>Wolk</a:t>
            </a:r>
            <a:r>
              <a:rPr lang="en-US"/>
              <a:t> 2014)</a:t>
            </a:r>
          </a:p>
          <a:p>
            <a:pPr marL="0" indent="0">
              <a:lnSpc>
                <a:spcPct val="110000"/>
              </a:lnSpc>
              <a:buNone/>
            </a:pPr>
            <a:endParaRPr lang="en-US" sz="1600"/>
          </a:p>
          <a:p>
            <a:pPr marL="0" indent="0">
              <a:lnSpc>
                <a:spcPct val="100000"/>
              </a:lnSpc>
              <a:buNone/>
            </a:pPr>
            <a:r>
              <a:rPr lang="en-US"/>
              <a:t>DAC-GT &amp; CSGT: </a:t>
            </a:r>
            <a:r>
              <a:rPr lang="en-US">
                <a:latin typeface="Century Gothic"/>
                <a:cs typeface="Times New Roman"/>
              </a:rPr>
              <a:t>Ensure "that customer-sited renewable distributed generation continues to grow sustainably and include specific alternatives designed for growth among residential customers in disadvantaged communities.</a:t>
            </a:r>
            <a:r>
              <a:rPr lang="en-US"/>
              <a:t>“			</a:t>
            </a:r>
            <a:r>
              <a:rPr lang="en-US">
                <a:ea typeface="+mn-lt"/>
                <a:cs typeface="+mn-lt"/>
              </a:rPr>
              <a:t>– AB 327 (</a:t>
            </a:r>
            <a:r>
              <a:rPr lang="en-US" err="1">
                <a:ea typeface="+mn-lt"/>
                <a:cs typeface="+mn-lt"/>
              </a:rPr>
              <a:t>Perea</a:t>
            </a:r>
            <a:r>
              <a:rPr lang="en-US">
                <a:ea typeface="+mn-lt"/>
                <a:cs typeface="+mn-lt"/>
              </a:rPr>
              <a:t> 2013)</a:t>
            </a:r>
            <a:endParaRPr lang="en-US"/>
          </a:p>
        </p:txBody>
      </p:sp>
    </p:spTree>
    <p:extLst>
      <p:ext uri="{BB962C8B-B14F-4D97-AF65-F5344CB8AC3E}">
        <p14:creationId xmlns:p14="http://schemas.microsoft.com/office/powerpoint/2010/main" val="1286839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600" y="365126"/>
            <a:ext cx="10972800" cy="863040"/>
          </a:xfrm>
        </p:spPr>
        <p:txBody>
          <a:bodyPr>
            <a:normAutofit/>
          </a:bodyPr>
          <a:lstStyle/>
          <a:p>
            <a:r>
              <a:rPr lang="en-US"/>
              <a:t>Green Access Programs (GAP)</a:t>
            </a:r>
            <a:br>
              <a:rPr lang="en-US"/>
            </a:br>
            <a:r>
              <a:rPr lang="en-US" sz="2000">
                <a:solidFill>
                  <a:srgbClr val="FFC000"/>
                </a:solidFill>
              </a:rPr>
              <a:t>Expanding Access Beyond Rooftop Solar</a:t>
            </a:r>
          </a:p>
        </p:txBody>
      </p:sp>
      <p:graphicFrame>
        <p:nvGraphicFramePr>
          <p:cNvPr id="14" name="Table 13">
            <a:extLst>
              <a:ext uri="{FF2B5EF4-FFF2-40B4-BE49-F238E27FC236}">
                <a16:creationId xmlns:a16="http://schemas.microsoft.com/office/drawing/2014/main" id="{65BE8F84-D2A6-43BD-840E-9FF521CFBF85}"/>
              </a:ext>
            </a:extLst>
          </p:cNvPr>
          <p:cNvGraphicFramePr>
            <a:graphicFrameLocks noGrp="1"/>
          </p:cNvGraphicFramePr>
          <p:nvPr>
            <p:extLst>
              <p:ext uri="{D42A27DB-BD31-4B8C-83A1-F6EECF244321}">
                <p14:modId xmlns:p14="http://schemas.microsoft.com/office/powerpoint/2010/main" val="3403519666"/>
              </p:ext>
            </p:extLst>
          </p:nvPr>
        </p:nvGraphicFramePr>
        <p:xfrm>
          <a:off x="609600" y="1467924"/>
          <a:ext cx="10264589" cy="4609797"/>
        </p:xfrm>
        <a:graphic>
          <a:graphicData uri="http://schemas.openxmlformats.org/drawingml/2006/table">
            <a:tbl>
              <a:tblPr firstRow="1" bandRow="1">
                <a:tableStyleId>{5C22544A-7EE6-4342-B048-85BDC9FD1C3A}</a:tableStyleId>
              </a:tblPr>
              <a:tblGrid>
                <a:gridCol w="1324036">
                  <a:extLst>
                    <a:ext uri="{9D8B030D-6E8A-4147-A177-3AD203B41FA5}">
                      <a16:colId xmlns:a16="http://schemas.microsoft.com/office/drawing/2014/main" val="1091037444"/>
                    </a:ext>
                  </a:extLst>
                </a:gridCol>
                <a:gridCol w="2114836">
                  <a:extLst>
                    <a:ext uri="{9D8B030D-6E8A-4147-A177-3AD203B41FA5}">
                      <a16:colId xmlns:a16="http://schemas.microsoft.com/office/drawing/2014/main" val="4015833384"/>
                    </a:ext>
                  </a:extLst>
                </a:gridCol>
                <a:gridCol w="2298237">
                  <a:extLst>
                    <a:ext uri="{9D8B030D-6E8A-4147-A177-3AD203B41FA5}">
                      <a16:colId xmlns:a16="http://schemas.microsoft.com/office/drawing/2014/main" val="1603395056"/>
                    </a:ext>
                  </a:extLst>
                </a:gridCol>
                <a:gridCol w="1992091">
                  <a:extLst>
                    <a:ext uri="{9D8B030D-6E8A-4147-A177-3AD203B41FA5}">
                      <a16:colId xmlns:a16="http://schemas.microsoft.com/office/drawing/2014/main" val="3233791614"/>
                    </a:ext>
                  </a:extLst>
                </a:gridCol>
                <a:gridCol w="2535389">
                  <a:extLst>
                    <a:ext uri="{9D8B030D-6E8A-4147-A177-3AD203B41FA5}">
                      <a16:colId xmlns:a16="http://schemas.microsoft.com/office/drawing/2014/main" val="2333940596"/>
                    </a:ext>
                  </a:extLst>
                </a:gridCol>
              </a:tblGrid>
              <a:tr h="697256">
                <a:tc>
                  <a:txBody>
                    <a:bodyPr/>
                    <a:lstStyle/>
                    <a:p>
                      <a:pPr marL="0" marR="0" algn="ctr">
                        <a:lnSpc>
                          <a:spcPct val="107000"/>
                        </a:lnSpc>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400">
                          <a:effectLst/>
                        </a:rPr>
                        <a:t>Green Tariff</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US" sz="1400">
                          <a:effectLst/>
                        </a:rPr>
                        <a:t>Enhanced Community Renewables</a:t>
                      </a:r>
                      <a:endParaRPr lang="en-US" sz="2400"/>
                    </a:p>
                  </a:txBody>
                  <a:tcPr marL="68580" marR="68580" marT="0" marB="0" anchor="ctr"/>
                </a:tc>
                <a:tc>
                  <a:txBody>
                    <a:bodyPr/>
                    <a:lstStyle/>
                    <a:p>
                      <a:pPr marL="0" marR="0" algn="ctr">
                        <a:lnSpc>
                          <a:spcPct val="107000"/>
                        </a:lnSpc>
                        <a:spcBef>
                          <a:spcPts val="0"/>
                        </a:spcBef>
                        <a:spcAft>
                          <a:spcPts val="0"/>
                        </a:spcAft>
                      </a:pPr>
                      <a:r>
                        <a:rPr lang="en-US" sz="1400">
                          <a:effectLst/>
                        </a:rPr>
                        <a:t>Disadvantaged Communities – Green Tariff</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Community Solar Green Tariff (CSGT)</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562628057"/>
                  </a:ext>
                </a:extLst>
              </a:tr>
              <a:tr h="762649">
                <a:tc>
                  <a:txBody>
                    <a:bodyPr/>
                    <a:lstStyle/>
                    <a:p>
                      <a:pPr marL="0" marR="0">
                        <a:lnSpc>
                          <a:spcPct val="107000"/>
                        </a:lnSpc>
                        <a:spcBef>
                          <a:spcPts val="0"/>
                        </a:spcBef>
                        <a:spcAft>
                          <a:spcPts val="0"/>
                        </a:spcAft>
                      </a:pPr>
                      <a:r>
                        <a:rPr lang="en-US" sz="1400">
                          <a:effectLst/>
                        </a:rPr>
                        <a:t>Concept</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100% renewables w/o: contract, commitment, roof</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Multiple subscribers share the output of a single project	</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Similar to Green Tariff but at a 20% discounted rate</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Local community solar at a 20% discounted rate</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494317048"/>
                  </a:ext>
                </a:extLst>
              </a:tr>
              <a:tr h="460898">
                <a:tc>
                  <a:txBody>
                    <a:bodyPr/>
                    <a:lstStyle/>
                    <a:p>
                      <a:pPr marL="0" marR="0">
                        <a:lnSpc>
                          <a:spcPct val="107000"/>
                        </a:lnSpc>
                        <a:spcBef>
                          <a:spcPts val="0"/>
                        </a:spcBef>
                        <a:spcAft>
                          <a:spcPts val="0"/>
                        </a:spcAft>
                      </a:pPr>
                      <a:r>
                        <a:rPr lang="en-US" sz="1400">
                          <a:effectLst/>
                        </a:rPr>
                        <a:t>Energy Source</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Pool of renewables projects</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A designated local project</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Pool of renewables projects</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A designated local project</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862087580"/>
                  </a:ext>
                </a:extLst>
              </a:tr>
              <a:tr h="909978">
                <a:tc>
                  <a:txBody>
                    <a:bodyPr/>
                    <a:lstStyle/>
                    <a:p>
                      <a:pPr marL="0" marR="0">
                        <a:lnSpc>
                          <a:spcPct val="107000"/>
                        </a:lnSpc>
                        <a:spcBef>
                          <a:spcPts val="0"/>
                        </a:spcBef>
                        <a:spcAft>
                          <a:spcPts val="0"/>
                        </a:spcAft>
                      </a:pPr>
                      <a:r>
                        <a:rPr lang="en-US" sz="1400">
                          <a:effectLst/>
                        </a:rPr>
                        <a:t>Customer Purchase</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50%-100% of customer’s historical monthly usage</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kWh production of customer’s subscribed portion of project </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100% of customer’s historical monthly energy usage</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kWh production of customer’s subscribed portion of the project </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538137777"/>
                  </a:ext>
                </a:extLst>
              </a:tr>
              <a:tr h="652348">
                <a:tc>
                  <a:txBody>
                    <a:bodyPr/>
                    <a:lstStyle/>
                    <a:p>
                      <a:pPr marL="0" marR="0">
                        <a:lnSpc>
                          <a:spcPct val="107000"/>
                        </a:lnSpc>
                        <a:spcBef>
                          <a:spcPts val="0"/>
                        </a:spcBef>
                        <a:spcAft>
                          <a:spcPts val="0"/>
                        </a:spcAft>
                      </a:pPr>
                      <a:r>
                        <a:rPr lang="en-US" sz="1400">
                          <a:effectLst/>
                        </a:rPr>
                        <a:t>Transaction</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IOU bills customer</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Agreement between developer and customer; IOU bills customer</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IOU bills customer</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Agreement between IOU and developer; IOU bills customer</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310241360"/>
                  </a:ext>
                </a:extLst>
              </a:tr>
              <a:tr h="437262">
                <a:tc>
                  <a:txBody>
                    <a:bodyPr/>
                    <a:lstStyle/>
                    <a:p>
                      <a:pPr marL="0" marR="0">
                        <a:lnSpc>
                          <a:spcPct val="107000"/>
                        </a:lnSpc>
                        <a:spcBef>
                          <a:spcPts val="0"/>
                        </a:spcBef>
                        <a:spcAft>
                          <a:spcPts val="0"/>
                        </a:spcAft>
                      </a:pPr>
                      <a:r>
                        <a:rPr lang="en-US" sz="1400">
                          <a:effectLst/>
                        </a:rPr>
                        <a:t>Enabling Legislation</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gridSpan="2">
                  <a:txBody>
                    <a:bodyPr/>
                    <a:lstStyle/>
                    <a:p>
                      <a:pPr marL="0" marR="0" algn="ctr">
                        <a:lnSpc>
                          <a:spcPct val="107000"/>
                        </a:lnSpc>
                        <a:spcBef>
                          <a:spcPts val="0"/>
                        </a:spcBef>
                        <a:spcAft>
                          <a:spcPts val="0"/>
                        </a:spcAft>
                      </a:pPr>
                      <a:r>
                        <a:rPr lang="en-US" sz="1400" u="sng">
                          <a:effectLst/>
                          <a:hlinkClick r:id="rId3"/>
                        </a:rPr>
                        <a:t>Senate Bill (SB) 43</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400" u="sng">
                          <a:effectLst/>
                          <a:hlinkClick r:id="rId4"/>
                        </a:rPr>
                        <a:t>Assembly Bill (AB) 327 (</a:t>
                      </a:r>
                      <a:r>
                        <a:rPr lang="en-US" sz="1400" u="sng" err="1">
                          <a:effectLst/>
                          <a:hlinkClick r:id="rId4"/>
                        </a:rPr>
                        <a:t>Perea</a:t>
                      </a:r>
                      <a:r>
                        <a:rPr lang="en-US" sz="1400" u="sng">
                          <a:effectLst/>
                          <a:hlinkClick r:id="rId4"/>
                        </a:rPr>
                        <a:t>, 2013)</a:t>
                      </a:r>
                      <a:r>
                        <a:rPr lang="en-US" sz="1400" u="sng">
                          <a:effectLst/>
                        </a:rPr>
                        <a:t>;</a:t>
                      </a:r>
                      <a:r>
                        <a:rPr lang="en-US" sz="1400">
                          <a:effectLst/>
                        </a:rPr>
                        <a:t> </a:t>
                      </a:r>
                    </a:p>
                    <a:p>
                      <a:pPr marL="0" marR="0" algn="ctr">
                        <a:lnSpc>
                          <a:spcPct val="107000"/>
                        </a:lnSpc>
                        <a:spcBef>
                          <a:spcPts val="0"/>
                        </a:spcBef>
                        <a:spcAft>
                          <a:spcPts val="0"/>
                        </a:spcAft>
                      </a:pPr>
                      <a:r>
                        <a:rPr lang="en-US" sz="1400" u="sng">
                          <a:effectLst/>
                          <a:hlinkClick r:id="rId5"/>
                        </a:rPr>
                        <a:t>Includes DAC-SASH</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2554373164"/>
                  </a:ext>
                </a:extLst>
              </a:tr>
              <a:tr h="429778">
                <a:tc>
                  <a:txBody>
                    <a:bodyPr/>
                    <a:lstStyle/>
                    <a:p>
                      <a:pPr marL="0" marR="0">
                        <a:lnSpc>
                          <a:spcPct val="107000"/>
                        </a:lnSpc>
                        <a:spcBef>
                          <a:spcPts val="0"/>
                        </a:spcBef>
                        <a:spcAft>
                          <a:spcPts val="0"/>
                        </a:spcAft>
                      </a:pPr>
                      <a:r>
                        <a:rPr lang="en-US" sz="1400">
                          <a:effectLst/>
                        </a:rPr>
                        <a:t>Expiration</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gridSpan="2">
                  <a:txBody>
                    <a:bodyPr/>
                    <a:lstStyle/>
                    <a:p>
                      <a:pPr marL="0" marR="0" algn="ctr">
                        <a:lnSpc>
                          <a:spcPct val="107000"/>
                        </a:lnSpc>
                        <a:spcBef>
                          <a:spcPts val="0"/>
                        </a:spcBef>
                        <a:spcAft>
                          <a:spcPts val="0"/>
                        </a:spcAft>
                      </a:pPr>
                      <a:r>
                        <a:rPr lang="en-US" sz="1400">
                          <a:effectLst/>
                        </a:rPr>
                        <a:t>When 600 MW capacity procured and enrolled: participants can remain 20+ years </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400">
                          <a:effectLst/>
                        </a:rPr>
                        <a:t>When 199 MW capacity procured and enrolled; DAC-GT is 20 years, CSGT is term of project</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663883068"/>
                  </a:ext>
                </a:extLst>
              </a:tr>
            </a:tbl>
          </a:graphicData>
        </a:graphic>
      </p:graphicFrame>
    </p:spTree>
    <p:extLst>
      <p:ext uri="{BB962C8B-B14F-4D97-AF65-F5344CB8AC3E}">
        <p14:creationId xmlns:p14="http://schemas.microsoft.com/office/powerpoint/2010/main" val="2328979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600" y="365125"/>
            <a:ext cx="10972800" cy="701147"/>
          </a:xfrm>
        </p:spPr>
        <p:txBody>
          <a:bodyPr/>
          <a:lstStyle/>
          <a:p>
            <a:r>
              <a:rPr lang="en-US"/>
              <a:t>GAP Rationale</a:t>
            </a:r>
          </a:p>
        </p:txBody>
      </p:sp>
      <p:sp>
        <p:nvSpPr>
          <p:cNvPr id="3" name="Content Placeholder 2">
            <a:extLst>
              <a:ext uri="{FF2B5EF4-FFF2-40B4-BE49-F238E27FC236}">
                <a16:creationId xmlns:a16="http://schemas.microsoft.com/office/drawing/2014/main" id="{79522CD4-4B52-444A-BB95-5B275DA1D7CA}"/>
              </a:ext>
            </a:extLst>
          </p:cNvPr>
          <p:cNvSpPr>
            <a:spLocks noGrp="1"/>
          </p:cNvSpPr>
          <p:nvPr>
            <p:ph sz="half" idx="1"/>
          </p:nvPr>
        </p:nvSpPr>
        <p:spPr>
          <a:xfrm>
            <a:off x="609599" y="1246343"/>
            <a:ext cx="10972301" cy="4989261"/>
          </a:xfrm>
        </p:spPr>
        <p:txBody>
          <a:bodyPr vert="horz" lIns="0" tIns="45720" rIns="91440" bIns="45720" rtlCol="0" anchor="t">
            <a:normAutofit/>
          </a:bodyPr>
          <a:lstStyle/>
          <a:p>
            <a:pPr marL="233045" indent="-233045"/>
            <a:r>
              <a:rPr lang="en-US">
                <a:ea typeface="+mn-lt"/>
                <a:cs typeface="+mn-lt"/>
              </a:rPr>
              <a:t>Bridge the solar access "GAP" for customers with structural, financial, and other barriers.</a:t>
            </a:r>
            <a:endParaRPr lang="en-US"/>
          </a:p>
          <a:p>
            <a:pPr marL="233045" indent="-233045"/>
            <a:r>
              <a:rPr lang="en-US">
                <a:ea typeface="+mn-lt"/>
                <a:cs typeface="+mn-lt"/>
              </a:rPr>
              <a:t>Increases regulatory and administrative efficiencies</a:t>
            </a:r>
          </a:p>
          <a:p>
            <a:pPr marL="233045" indent="-233045"/>
            <a:r>
              <a:rPr lang="en-US">
                <a:ea typeface="+mn-lt"/>
                <a:cs typeface="+mn-lt"/>
              </a:rPr>
              <a:t>Similarities in program design and cross-cutting issues between the market-rate seminal (GTSR) and targeted low-income (DAC-GT &amp; CSGT) Green Access Programs.</a:t>
            </a:r>
          </a:p>
          <a:p>
            <a:pPr lvl="1" indent="-226695"/>
            <a:r>
              <a:rPr lang="en-US">
                <a:ea typeface="+mn-lt"/>
                <a:cs typeface="+mn-lt"/>
              </a:rPr>
              <a:t>DAC-GT is modeled after the Green Tariff portion of the Green Tariff/Shared Renewables Programs</a:t>
            </a:r>
          </a:p>
          <a:p>
            <a:pPr lvl="1" indent="-226695"/>
            <a:r>
              <a:rPr lang="en-US">
                <a:ea typeface="+mn-lt"/>
                <a:cs typeface="+mn-lt"/>
              </a:rPr>
              <a:t>CS-GT program is structured after the Enhanced Community Renewables (ECR) portion of the GTSR program. </a:t>
            </a:r>
            <a:endParaRPr lang="en-US"/>
          </a:p>
          <a:p>
            <a:pPr marL="233045" indent="-233045"/>
            <a:r>
              <a:rPr lang="en-US">
                <a:ea typeface="+mn-lt"/>
                <a:cs typeface="+mn-lt"/>
              </a:rPr>
              <a:t>Reforms to the DAC-GT and CSGT programs could be considered wholistically.  </a:t>
            </a:r>
            <a:endParaRPr lang="en-US"/>
          </a:p>
        </p:txBody>
      </p:sp>
    </p:spTree>
    <p:extLst>
      <p:ext uri="{BB962C8B-B14F-4D97-AF65-F5344CB8AC3E}">
        <p14:creationId xmlns:p14="http://schemas.microsoft.com/office/powerpoint/2010/main" val="2324875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D21C-105D-3E43-B567-0976D81D7648}"/>
              </a:ext>
            </a:extLst>
          </p:cNvPr>
          <p:cNvSpPr>
            <a:spLocks noGrp="1"/>
          </p:cNvSpPr>
          <p:nvPr>
            <p:ph type="title"/>
          </p:nvPr>
        </p:nvSpPr>
        <p:spPr/>
        <p:txBody>
          <a:bodyPr/>
          <a:lstStyle/>
          <a:p>
            <a:r>
              <a:rPr lang="en-US"/>
              <a:t>Program Status</a:t>
            </a:r>
          </a:p>
        </p:txBody>
      </p:sp>
    </p:spTree>
    <p:extLst>
      <p:ext uri="{BB962C8B-B14F-4D97-AF65-F5344CB8AC3E}">
        <p14:creationId xmlns:p14="http://schemas.microsoft.com/office/powerpoint/2010/main" val="3231364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600" y="365125"/>
            <a:ext cx="10972800" cy="941161"/>
          </a:xfrm>
        </p:spPr>
        <p:txBody>
          <a:bodyPr>
            <a:normAutofit/>
          </a:bodyPr>
          <a:lstStyle/>
          <a:p>
            <a:r>
              <a:rPr lang="en-US"/>
              <a:t>DAC-GT Program Status</a:t>
            </a:r>
          </a:p>
        </p:txBody>
      </p:sp>
      <p:sp>
        <p:nvSpPr>
          <p:cNvPr id="4" name="TextBox 3">
            <a:extLst>
              <a:ext uri="{FF2B5EF4-FFF2-40B4-BE49-F238E27FC236}">
                <a16:creationId xmlns:a16="http://schemas.microsoft.com/office/drawing/2014/main" id="{BB66288B-3568-47C1-8170-B9ECEA67E272}"/>
              </a:ext>
            </a:extLst>
          </p:cNvPr>
          <p:cNvSpPr txBox="1"/>
          <p:nvPr/>
        </p:nvSpPr>
        <p:spPr>
          <a:xfrm>
            <a:off x="713117" y="1848928"/>
            <a:ext cx="1053572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a:t>12 Program Administators (3 IOUs &amp; 9 CCAs)</a:t>
            </a:r>
          </a:p>
          <a:p>
            <a:pPr marL="285750" indent="-285750">
              <a:buFont typeface="Arial"/>
              <a:buChar char="•"/>
            </a:pPr>
            <a:r>
              <a:rPr lang="en-US" sz="2800"/>
              <a:t>14,000+ enrolled residential customers using interim GT or RPS resources (PG&amp;E and Clean Power Alliance)</a:t>
            </a:r>
          </a:p>
          <a:p>
            <a:pPr marL="285750" indent="-285750">
              <a:buFont typeface="Arial"/>
              <a:buChar char="•"/>
            </a:pPr>
            <a:r>
              <a:rPr lang="en-US" sz="2800"/>
              <a:t>10 kW of reserved capcity for Valley Clean Energy remains unclaimed</a:t>
            </a:r>
          </a:p>
          <a:p>
            <a:pPr marL="285750" indent="-285750">
              <a:buFont typeface="Arial"/>
              <a:buChar char="•"/>
            </a:pPr>
            <a:r>
              <a:rPr lang="en-US" sz="2800"/>
              <a:t>~23% of available 158MW capacity has been procured</a:t>
            </a:r>
          </a:p>
          <a:p>
            <a:pPr marL="285750" indent="-285750">
              <a:buFont typeface="Arial"/>
              <a:buChar char="•"/>
            </a:pPr>
            <a:endParaRPr lang="en-US" sz="2800"/>
          </a:p>
          <a:p>
            <a:pPr marL="285750" indent="-285750">
              <a:buFont typeface="Arial"/>
              <a:buChar char="•"/>
            </a:pPr>
            <a:endParaRPr lang="en-US" sz="2800"/>
          </a:p>
          <a:p>
            <a:pPr marL="285750" indent="-285750">
              <a:buFont typeface="Arial"/>
              <a:buChar char="•"/>
            </a:pPr>
            <a:endParaRPr lang="en-US" sz="2800"/>
          </a:p>
          <a:p>
            <a:pPr marL="285750" indent="-285750">
              <a:buFont typeface="Arial"/>
              <a:buChar char="•"/>
            </a:pPr>
            <a:endParaRPr lang="en-US"/>
          </a:p>
          <a:p>
            <a:pPr marL="742950" lvl="1" indent="-285750">
              <a:buFont typeface="Arial"/>
              <a:buChar char="•"/>
            </a:pPr>
            <a:endParaRPr lang="en-US"/>
          </a:p>
        </p:txBody>
      </p:sp>
    </p:spTree>
    <p:extLst>
      <p:ext uri="{BB962C8B-B14F-4D97-AF65-F5344CB8AC3E}">
        <p14:creationId xmlns:p14="http://schemas.microsoft.com/office/powerpoint/2010/main" val="324245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p:txBody>
          <a:bodyPr/>
          <a:lstStyle/>
          <a:p>
            <a:r>
              <a:rPr lang="en-US"/>
              <a:t>DAC-GT &amp; CSGT January 2022 Applications for Review</a:t>
            </a:r>
          </a:p>
        </p:txBody>
      </p:sp>
      <p:sp>
        <p:nvSpPr>
          <p:cNvPr id="3" name="Subtitle 2">
            <a:extLst>
              <a:ext uri="{FF2B5EF4-FFF2-40B4-BE49-F238E27FC236}">
                <a16:creationId xmlns:a16="http://schemas.microsoft.com/office/drawing/2014/main" id="{769610A6-BF99-D444-8765-3D077C18B11A}"/>
              </a:ext>
            </a:extLst>
          </p:cNvPr>
          <p:cNvSpPr>
            <a:spLocks noGrp="1"/>
          </p:cNvSpPr>
          <p:nvPr>
            <p:ph type="subTitle" idx="1"/>
          </p:nvPr>
        </p:nvSpPr>
        <p:spPr>
          <a:xfrm>
            <a:off x="609600" y="3190558"/>
            <a:ext cx="9601200" cy="879385"/>
          </a:xfrm>
        </p:spPr>
        <p:txBody>
          <a:bodyPr vert="horz" lIns="0" tIns="0" rIns="0" bIns="0" rtlCol="0" anchor="t">
            <a:normAutofit lnSpcReduction="10000"/>
          </a:bodyPr>
          <a:lstStyle/>
          <a:p>
            <a:r>
              <a:rPr lang="en-US" sz="2800"/>
              <a:t>Guidance Template Overview &amp; Discussion</a:t>
            </a:r>
          </a:p>
          <a:p>
            <a:r>
              <a:rPr lang="en-US" sz="2800"/>
              <a:t>September 15, 2021 9:30AM – 11:30AM</a:t>
            </a:r>
          </a:p>
          <a:p>
            <a:endParaRPr lang="en-US" sz="2800"/>
          </a:p>
          <a:p>
            <a:endParaRPr lang="en-US"/>
          </a:p>
        </p:txBody>
      </p:sp>
    </p:spTree>
    <p:extLst>
      <p:ext uri="{BB962C8B-B14F-4D97-AF65-F5344CB8AC3E}">
        <p14:creationId xmlns:p14="http://schemas.microsoft.com/office/powerpoint/2010/main" val="4270809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600" y="365125"/>
            <a:ext cx="10972800" cy="941161"/>
          </a:xfrm>
        </p:spPr>
        <p:txBody>
          <a:bodyPr>
            <a:normAutofit/>
          </a:bodyPr>
          <a:lstStyle/>
          <a:p>
            <a:r>
              <a:rPr lang="en-US"/>
              <a:t>CSGT Program Status</a:t>
            </a:r>
          </a:p>
        </p:txBody>
      </p:sp>
      <p:sp>
        <p:nvSpPr>
          <p:cNvPr id="4" name="TextBox 3">
            <a:extLst>
              <a:ext uri="{FF2B5EF4-FFF2-40B4-BE49-F238E27FC236}">
                <a16:creationId xmlns:a16="http://schemas.microsoft.com/office/drawing/2014/main" id="{BB66288B-3568-47C1-8170-B9ECEA67E272}"/>
              </a:ext>
            </a:extLst>
          </p:cNvPr>
          <p:cNvSpPr txBox="1"/>
          <p:nvPr/>
        </p:nvSpPr>
        <p:spPr>
          <a:xfrm>
            <a:off x="713117" y="1848928"/>
            <a:ext cx="10535728"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a:t>8 Program Administators (3 IOUs &amp; 5 CCAs)</a:t>
            </a:r>
          </a:p>
          <a:p>
            <a:pPr marL="285750" indent="-285750">
              <a:buFont typeface="Arial"/>
              <a:buChar char="•"/>
            </a:pPr>
            <a:r>
              <a:rPr lang="en-US" sz="2800"/>
              <a:t>No enrolled residential customers until new projects are built</a:t>
            </a:r>
          </a:p>
          <a:p>
            <a:pPr marL="285750" indent="-285750">
              <a:buFont typeface="Arial"/>
              <a:buChar char="•"/>
            </a:pPr>
            <a:r>
              <a:rPr lang="en-US" sz="2800"/>
              <a:t>All reserved capacity claimed</a:t>
            </a:r>
          </a:p>
          <a:p>
            <a:pPr marL="285750" indent="-285750">
              <a:buFont typeface="Arial"/>
              <a:buChar char="•"/>
            </a:pPr>
            <a:r>
              <a:rPr lang="en-US" sz="2800"/>
              <a:t>~32% of available 41MW capacity has been procured</a:t>
            </a:r>
          </a:p>
          <a:p>
            <a:pPr marL="285750" indent="-285750">
              <a:buFont typeface="Arial"/>
              <a:buChar char="•"/>
            </a:pPr>
            <a:endParaRPr lang="en-US" sz="2800"/>
          </a:p>
          <a:p>
            <a:pPr marL="285750" indent="-285750">
              <a:buFont typeface="Arial"/>
              <a:buChar char="•"/>
            </a:pPr>
            <a:endParaRPr lang="en-US"/>
          </a:p>
          <a:p>
            <a:pPr marL="742950" lvl="1" indent="-285750">
              <a:buFont typeface="Arial"/>
              <a:buChar char="•"/>
            </a:pPr>
            <a:endParaRPr lang="en-US"/>
          </a:p>
        </p:txBody>
      </p:sp>
    </p:spTree>
    <p:extLst>
      <p:ext uri="{BB962C8B-B14F-4D97-AF65-F5344CB8AC3E}">
        <p14:creationId xmlns:p14="http://schemas.microsoft.com/office/powerpoint/2010/main" val="3028449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600" y="365125"/>
            <a:ext cx="10972800" cy="941161"/>
          </a:xfrm>
        </p:spPr>
        <p:txBody>
          <a:bodyPr>
            <a:normAutofit/>
          </a:bodyPr>
          <a:lstStyle/>
          <a:p>
            <a:r>
              <a:rPr lang="en-US"/>
              <a:t>DAC Procurement Status</a:t>
            </a:r>
          </a:p>
        </p:txBody>
      </p:sp>
      <p:pic>
        <p:nvPicPr>
          <p:cNvPr id="6" name="Picture 6">
            <a:extLst>
              <a:ext uri="{FF2B5EF4-FFF2-40B4-BE49-F238E27FC236}">
                <a16:creationId xmlns:a16="http://schemas.microsoft.com/office/drawing/2014/main" id="{00A21563-88E1-425A-8F6E-12B5586CF1F8}"/>
              </a:ext>
            </a:extLst>
          </p:cNvPr>
          <p:cNvPicPr>
            <a:picLocks noChangeAspect="1"/>
          </p:cNvPicPr>
          <p:nvPr/>
        </p:nvPicPr>
        <p:blipFill>
          <a:blip r:embed="rId3"/>
          <a:stretch>
            <a:fillRect/>
          </a:stretch>
        </p:blipFill>
        <p:spPr>
          <a:xfrm>
            <a:off x="7012922" y="857811"/>
            <a:ext cx="1057275" cy="323850"/>
          </a:xfrm>
          <a:prstGeom prst="rect">
            <a:avLst/>
          </a:prstGeom>
        </p:spPr>
      </p:pic>
      <p:pic>
        <p:nvPicPr>
          <p:cNvPr id="7" name="Picture 7">
            <a:extLst>
              <a:ext uri="{FF2B5EF4-FFF2-40B4-BE49-F238E27FC236}">
                <a16:creationId xmlns:a16="http://schemas.microsoft.com/office/drawing/2014/main" id="{0644171A-8A8C-4DD9-8B9F-678F80283D0D}"/>
              </a:ext>
            </a:extLst>
          </p:cNvPr>
          <p:cNvPicPr>
            <a:picLocks noChangeAspect="1"/>
          </p:cNvPicPr>
          <p:nvPr/>
        </p:nvPicPr>
        <p:blipFill>
          <a:blip r:embed="rId4"/>
          <a:stretch>
            <a:fillRect/>
          </a:stretch>
        </p:blipFill>
        <p:spPr>
          <a:xfrm>
            <a:off x="8460441" y="830637"/>
            <a:ext cx="762000" cy="333375"/>
          </a:xfrm>
          <a:prstGeom prst="rect">
            <a:avLst/>
          </a:prstGeom>
        </p:spPr>
      </p:pic>
      <p:pic>
        <p:nvPicPr>
          <p:cNvPr id="8" name="Picture 9">
            <a:extLst>
              <a:ext uri="{FF2B5EF4-FFF2-40B4-BE49-F238E27FC236}">
                <a16:creationId xmlns:a16="http://schemas.microsoft.com/office/drawing/2014/main" id="{EC5D1A50-0785-4706-B9A3-7842DCAFE51B}"/>
              </a:ext>
            </a:extLst>
          </p:cNvPr>
          <p:cNvPicPr>
            <a:picLocks noChangeAspect="1"/>
          </p:cNvPicPr>
          <p:nvPr/>
        </p:nvPicPr>
        <p:blipFill>
          <a:blip r:embed="rId5"/>
          <a:stretch>
            <a:fillRect/>
          </a:stretch>
        </p:blipFill>
        <p:spPr>
          <a:xfrm>
            <a:off x="9655269" y="883305"/>
            <a:ext cx="904875" cy="295275"/>
          </a:xfrm>
          <a:prstGeom prst="rect">
            <a:avLst/>
          </a:prstGeom>
        </p:spPr>
      </p:pic>
      <p:pic>
        <p:nvPicPr>
          <p:cNvPr id="10" name="Picture 10">
            <a:extLst>
              <a:ext uri="{FF2B5EF4-FFF2-40B4-BE49-F238E27FC236}">
                <a16:creationId xmlns:a16="http://schemas.microsoft.com/office/drawing/2014/main" id="{DCC18A9B-D0AF-4145-8C7B-DC8988FC764E}"/>
              </a:ext>
            </a:extLst>
          </p:cNvPr>
          <p:cNvPicPr>
            <a:picLocks noChangeAspect="1"/>
          </p:cNvPicPr>
          <p:nvPr/>
        </p:nvPicPr>
        <p:blipFill>
          <a:blip r:embed="rId6"/>
          <a:stretch>
            <a:fillRect/>
          </a:stretch>
        </p:blipFill>
        <p:spPr>
          <a:xfrm>
            <a:off x="589429" y="1452794"/>
            <a:ext cx="5690346" cy="4815263"/>
          </a:xfrm>
          <a:prstGeom prst="rect">
            <a:avLst/>
          </a:prstGeom>
          <a:ln>
            <a:noFill/>
          </a:ln>
        </p:spPr>
      </p:pic>
      <p:pic>
        <p:nvPicPr>
          <p:cNvPr id="11" name="Picture 11">
            <a:extLst>
              <a:ext uri="{FF2B5EF4-FFF2-40B4-BE49-F238E27FC236}">
                <a16:creationId xmlns:a16="http://schemas.microsoft.com/office/drawing/2014/main" id="{201629F6-B711-4B93-88FE-E61EE787E593}"/>
              </a:ext>
            </a:extLst>
          </p:cNvPr>
          <p:cNvPicPr>
            <a:picLocks noChangeAspect="1"/>
          </p:cNvPicPr>
          <p:nvPr/>
        </p:nvPicPr>
        <p:blipFill>
          <a:blip r:embed="rId7"/>
          <a:stretch>
            <a:fillRect/>
          </a:stretch>
        </p:blipFill>
        <p:spPr>
          <a:xfrm>
            <a:off x="6371665" y="1457381"/>
            <a:ext cx="4939552" cy="4806092"/>
          </a:xfrm>
          <a:prstGeom prst="rect">
            <a:avLst/>
          </a:prstGeom>
          <a:ln>
            <a:noFill/>
          </a:ln>
        </p:spPr>
      </p:pic>
      <p:sp>
        <p:nvSpPr>
          <p:cNvPr id="3" name="TextBox 2">
            <a:extLst>
              <a:ext uri="{FF2B5EF4-FFF2-40B4-BE49-F238E27FC236}">
                <a16:creationId xmlns:a16="http://schemas.microsoft.com/office/drawing/2014/main" id="{3B605B0B-7069-4AC2-A99D-C241B4A3086F}"/>
              </a:ext>
            </a:extLst>
          </p:cNvPr>
          <p:cNvSpPr txBox="1"/>
          <p:nvPr/>
        </p:nvSpPr>
        <p:spPr>
          <a:xfrm>
            <a:off x="3717985" y="6262777"/>
            <a:ext cx="77033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*Approved capacity based on PG&amp;E ALs 5996-E &amp; 6229-E; SCE AL 4297</a:t>
            </a:r>
          </a:p>
        </p:txBody>
      </p:sp>
    </p:spTree>
    <p:extLst>
      <p:ext uri="{BB962C8B-B14F-4D97-AF65-F5344CB8AC3E}">
        <p14:creationId xmlns:p14="http://schemas.microsoft.com/office/powerpoint/2010/main" val="3280666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600" y="365125"/>
            <a:ext cx="10972800" cy="941161"/>
          </a:xfrm>
        </p:spPr>
        <p:txBody>
          <a:bodyPr>
            <a:normAutofit/>
          </a:bodyPr>
          <a:lstStyle/>
          <a:p>
            <a:r>
              <a:rPr lang="en-US"/>
              <a:t>GTSR Program Status</a:t>
            </a:r>
          </a:p>
        </p:txBody>
      </p:sp>
      <p:sp>
        <p:nvSpPr>
          <p:cNvPr id="4" name="TextBox 3">
            <a:extLst>
              <a:ext uri="{FF2B5EF4-FFF2-40B4-BE49-F238E27FC236}">
                <a16:creationId xmlns:a16="http://schemas.microsoft.com/office/drawing/2014/main" id="{BB66288B-3568-47C1-8170-B9ECEA67E272}"/>
              </a:ext>
            </a:extLst>
          </p:cNvPr>
          <p:cNvSpPr txBox="1"/>
          <p:nvPr/>
        </p:nvSpPr>
        <p:spPr>
          <a:xfrm>
            <a:off x="713117" y="1848928"/>
            <a:ext cx="10535728" cy="36625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a:t>3 IOU Program Administrators</a:t>
            </a:r>
          </a:p>
          <a:p>
            <a:pPr marL="285750" indent="-285750">
              <a:buFont typeface="Arial"/>
              <a:buChar char="•"/>
            </a:pPr>
            <a:r>
              <a:rPr lang="en-US" sz="2800"/>
              <a:t>162 new MW of Renewables Procured so far</a:t>
            </a:r>
          </a:p>
          <a:p>
            <a:pPr marL="285750" indent="-285750">
              <a:buFont typeface="Arial"/>
              <a:buChar char="•"/>
            </a:pPr>
            <a:r>
              <a:rPr lang="en-US" sz="2800"/>
              <a:t>98 MW of reserved Environmental Justice capacity remains unclaimed</a:t>
            </a:r>
          </a:p>
          <a:p>
            <a:pPr marL="285750" indent="-285750">
              <a:buFont typeface="Arial"/>
              <a:buChar char="•"/>
            </a:pPr>
            <a:r>
              <a:rPr lang="en-US" sz="2800"/>
              <a:t>74% of available 600 MW capacity has been procured</a:t>
            </a:r>
          </a:p>
          <a:p>
            <a:pPr marL="285750" indent="-285750">
              <a:buFont typeface="Arial"/>
              <a:buChar char="•"/>
            </a:pPr>
            <a:endParaRPr lang="en-US" sz="2800"/>
          </a:p>
          <a:p>
            <a:pPr marL="285750" indent="-285750">
              <a:buFont typeface="Arial"/>
              <a:buChar char="•"/>
            </a:pPr>
            <a:endParaRPr lang="en-US" sz="2800"/>
          </a:p>
          <a:p>
            <a:pPr marL="285750" indent="-285750">
              <a:buFont typeface="Arial"/>
              <a:buChar char="•"/>
            </a:pPr>
            <a:endParaRPr lang="en-US"/>
          </a:p>
          <a:p>
            <a:pPr marL="742950" lvl="1" indent="-285750">
              <a:buFont typeface="Arial"/>
              <a:buChar char="•"/>
            </a:pPr>
            <a:endParaRPr lang="en-US"/>
          </a:p>
        </p:txBody>
      </p:sp>
    </p:spTree>
    <p:extLst>
      <p:ext uri="{BB962C8B-B14F-4D97-AF65-F5344CB8AC3E}">
        <p14:creationId xmlns:p14="http://schemas.microsoft.com/office/powerpoint/2010/main" val="3933712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6D622252-43E0-4E63-908F-7B5B7C83C0C5}"/>
              </a:ext>
            </a:extLst>
          </p:cNvPr>
          <p:cNvGraphicFramePr>
            <a:graphicFrameLocks/>
          </p:cNvGraphicFramePr>
          <p:nvPr>
            <p:extLst>
              <p:ext uri="{D42A27DB-BD31-4B8C-83A1-F6EECF244321}">
                <p14:modId xmlns:p14="http://schemas.microsoft.com/office/powerpoint/2010/main" val="983775573"/>
              </p:ext>
            </p:extLst>
          </p:nvPr>
        </p:nvGraphicFramePr>
        <p:xfrm>
          <a:off x="609600" y="1723229"/>
          <a:ext cx="10972800" cy="467756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600" y="365125"/>
            <a:ext cx="10972800" cy="941161"/>
          </a:xfrm>
        </p:spPr>
        <p:txBody>
          <a:bodyPr>
            <a:normAutofit/>
          </a:bodyPr>
          <a:lstStyle/>
          <a:p>
            <a:r>
              <a:rPr lang="en-US"/>
              <a:t>GTSR Program Status: Reaching the 600 MW Cap</a:t>
            </a:r>
          </a:p>
        </p:txBody>
      </p:sp>
      <p:cxnSp>
        <p:nvCxnSpPr>
          <p:cNvPr id="4" name="Straight Connector 3">
            <a:extLst>
              <a:ext uri="{FF2B5EF4-FFF2-40B4-BE49-F238E27FC236}">
                <a16:creationId xmlns:a16="http://schemas.microsoft.com/office/drawing/2014/main" id="{1F38BA9C-93DC-49BF-9E6E-2E6EF09D0668}"/>
              </a:ext>
            </a:extLst>
          </p:cNvPr>
          <p:cNvCxnSpPr>
            <a:cxnSpLocks/>
          </p:cNvCxnSpPr>
          <p:nvPr/>
        </p:nvCxnSpPr>
        <p:spPr>
          <a:xfrm>
            <a:off x="1209548" y="1865884"/>
            <a:ext cx="8356600" cy="0"/>
          </a:xfrm>
          <a:prstGeom prst="line">
            <a:avLst/>
          </a:prstGeom>
          <a:ln w="19050">
            <a:solidFill>
              <a:schemeClr val="tx1">
                <a:lumMod val="50000"/>
                <a:lumOff val="50000"/>
              </a:schemeClr>
            </a:solidFill>
            <a:prstDash val="dash"/>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EB2AE12C-CE2F-4C69-B444-22F5ED910C97}"/>
              </a:ext>
            </a:extLst>
          </p:cNvPr>
          <p:cNvCxnSpPr>
            <a:cxnSpLocks/>
          </p:cNvCxnSpPr>
          <p:nvPr/>
        </p:nvCxnSpPr>
        <p:spPr>
          <a:xfrm flipH="1" flipV="1">
            <a:off x="6870700" y="4992116"/>
            <a:ext cx="584200" cy="1002284"/>
          </a:xfrm>
          <a:prstGeom prst="straightConnector1">
            <a:avLst/>
          </a:prstGeom>
          <a:ln w="28575">
            <a:solidFill>
              <a:schemeClr val="bg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274D44A-9237-4446-8F71-7C10C271E418}"/>
              </a:ext>
            </a:extLst>
          </p:cNvPr>
          <p:cNvSpPr/>
          <p:nvPr/>
        </p:nvSpPr>
        <p:spPr>
          <a:xfrm>
            <a:off x="4354830" y="1865884"/>
            <a:ext cx="2541270" cy="3010917"/>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lumMod val="75000"/>
                  </a:schemeClr>
                </a:solidFill>
              </a:rPr>
              <a:t>74% of Available Capacity Remains</a:t>
            </a:r>
          </a:p>
        </p:txBody>
      </p:sp>
    </p:spTree>
    <p:extLst>
      <p:ext uri="{BB962C8B-B14F-4D97-AF65-F5344CB8AC3E}">
        <p14:creationId xmlns:p14="http://schemas.microsoft.com/office/powerpoint/2010/main" val="360168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600" y="365125"/>
            <a:ext cx="10972800" cy="941161"/>
          </a:xfrm>
        </p:spPr>
        <p:txBody>
          <a:bodyPr/>
          <a:lstStyle/>
          <a:p>
            <a:r>
              <a:rPr lang="en-US"/>
              <a:t>GTSR Program Status: Quarterly Reports by Utility</a:t>
            </a:r>
          </a:p>
        </p:txBody>
      </p:sp>
      <p:graphicFrame>
        <p:nvGraphicFramePr>
          <p:cNvPr id="12" name="Chart 11">
            <a:extLst>
              <a:ext uri="{FF2B5EF4-FFF2-40B4-BE49-F238E27FC236}">
                <a16:creationId xmlns:a16="http://schemas.microsoft.com/office/drawing/2014/main" id="{31B1CBF8-850B-4C61-A53E-75AEBB09DA6F}"/>
              </a:ext>
            </a:extLst>
          </p:cNvPr>
          <p:cNvGraphicFramePr>
            <a:graphicFrameLocks/>
          </p:cNvGraphicFramePr>
          <p:nvPr/>
        </p:nvGraphicFramePr>
        <p:xfrm>
          <a:off x="609600" y="1587500"/>
          <a:ext cx="10972800" cy="5270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1973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563C8-B099-46E1-A25F-39038F4C83B7}"/>
              </a:ext>
            </a:extLst>
          </p:cNvPr>
          <p:cNvSpPr>
            <a:spLocks noGrp="1"/>
          </p:cNvSpPr>
          <p:nvPr>
            <p:ph type="title"/>
          </p:nvPr>
        </p:nvSpPr>
        <p:spPr/>
        <p:txBody>
          <a:bodyPr/>
          <a:lstStyle/>
          <a:p>
            <a:pPr algn="ctr"/>
            <a:r>
              <a:rPr lang="en-US"/>
              <a:t>Stretch Break</a:t>
            </a:r>
            <a:endParaRPr lang="en-US">
              <a:cs typeface="Calibri Light"/>
            </a:endParaRPr>
          </a:p>
        </p:txBody>
      </p:sp>
      <p:sp>
        <p:nvSpPr>
          <p:cNvPr id="4" name="Slide Number Placeholder 3">
            <a:extLst>
              <a:ext uri="{FF2B5EF4-FFF2-40B4-BE49-F238E27FC236}">
                <a16:creationId xmlns:a16="http://schemas.microsoft.com/office/drawing/2014/main" id="{2B325C3B-84CB-4C0C-A466-1F3B732AAEA7}"/>
              </a:ext>
            </a:extLst>
          </p:cNvPr>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04C1C6D2-7E6C-4DBA-928D-E8FCCD04B882}"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386E038-1AB2-410B-8E48-5161D1C7B405}"/>
              </a:ext>
            </a:extLst>
          </p:cNvPr>
          <p:cNvSpPr txBox="1"/>
          <p:nvPr/>
        </p:nvSpPr>
        <p:spPr>
          <a:xfrm>
            <a:off x="2691088" y="6233243"/>
            <a:ext cx="5263979" cy="246221"/>
          </a:xfrm>
          <a:prstGeom prst="rect">
            <a:avLst/>
          </a:prstGeom>
          <a:noFill/>
        </p:spPr>
        <p:txBody>
          <a:bodyPr wrap="square" rtlCol="0" anchor="t">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prstClr val="black"/>
                </a:solidFill>
                <a:effectLst/>
                <a:uLnTx/>
                <a:uFillTx/>
                <a:latin typeface="Calibri" panose="020F0502020204030204"/>
                <a:ea typeface="+mn-ea"/>
                <a:cs typeface="+mn-cs"/>
              </a:rPr>
              <a:t>Image Source: iamthinks.blogspot.com</a:t>
            </a:r>
          </a:p>
        </p:txBody>
      </p:sp>
      <p:pic>
        <p:nvPicPr>
          <p:cNvPr id="3" name="Picture 6">
            <a:extLst>
              <a:ext uri="{FF2B5EF4-FFF2-40B4-BE49-F238E27FC236}">
                <a16:creationId xmlns:a16="http://schemas.microsoft.com/office/drawing/2014/main" id="{70738A2B-4F33-4530-81F9-A6C75F29E461}"/>
              </a:ext>
            </a:extLst>
          </p:cNvPr>
          <p:cNvPicPr>
            <a:picLocks noChangeAspect="1"/>
          </p:cNvPicPr>
          <p:nvPr/>
        </p:nvPicPr>
        <p:blipFill>
          <a:blip r:embed="rId3"/>
          <a:stretch>
            <a:fillRect/>
          </a:stretch>
        </p:blipFill>
        <p:spPr>
          <a:xfrm>
            <a:off x="2596552" y="2306953"/>
            <a:ext cx="6610709" cy="3077991"/>
          </a:xfrm>
          <a:prstGeom prst="rect">
            <a:avLst/>
          </a:prstGeom>
        </p:spPr>
      </p:pic>
      <p:sp>
        <p:nvSpPr>
          <p:cNvPr id="6" name="Rectangle 5">
            <a:extLst>
              <a:ext uri="{FF2B5EF4-FFF2-40B4-BE49-F238E27FC236}">
                <a16:creationId xmlns:a16="http://schemas.microsoft.com/office/drawing/2014/main" id="{299F1C57-97DC-453B-95DC-42058EAF6B3A}"/>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Tree>
    <p:extLst>
      <p:ext uri="{BB962C8B-B14F-4D97-AF65-F5344CB8AC3E}">
        <p14:creationId xmlns:p14="http://schemas.microsoft.com/office/powerpoint/2010/main" val="235400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3A2104B3-973C-4364-B6CB-C673519D6A37}"/>
              </a:ext>
            </a:extLst>
          </p:cNvPr>
          <p:cNvPicPr>
            <a:picLocks noChangeAspect="1"/>
          </p:cNvPicPr>
          <p:nvPr/>
        </p:nvPicPr>
        <p:blipFill rotWithShape="1">
          <a:blip r:embed="rId3"/>
          <a:srcRect l="205" t="-145" r="513" b="29423"/>
          <a:stretch/>
        </p:blipFill>
        <p:spPr>
          <a:xfrm>
            <a:off x="967318" y="1427410"/>
            <a:ext cx="10245531" cy="3893338"/>
          </a:xfrm>
          <a:prstGeom prst="rect">
            <a:avLst/>
          </a:prstGeom>
          <a:ln>
            <a:solidFill>
              <a:schemeClr val="tx1"/>
            </a:solidFill>
          </a:ln>
        </p:spPr>
      </p:pic>
      <p:sp>
        <p:nvSpPr>
          <p:cNvPr id="7" name="TextBox 6">
            <a:extLst>
              <a:ext uri="{FF2B5EF4-FFF2-40B4-BE49-F238E27FC236}">
                <a16:creationId xmlns:a16="http://schemas.microsoft.com/office/drawing/2014/main" id="{6C2CEB07-ACA8-405E-8C6A-274012D9B145}"/>
              </a:ext>
            </a:extLst>
          </p:cNvPr>
          <p:cNvSpPr txBox="1"/>
          <p:nvPr/>
        </p:nvSpPr>
        <p:spPr>
          <a:xfrm>
            <a:off x="565150" y="5581650"/>
            <a:ext cx="1122044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hlinkClick r:id="rId4"/>
              </a:rPr>
              <a:t>https://www.cpuc.ca.gov/-/media/cpuc-website/divisions/energy-division/documents/solar-in-disadvantaged-communities/2022-gap-applications-guidance-template.pdf</a:t>
            </a:r>
            <a:endParaRPr lang="en-US"/>
          </a:p>
        </p:txBody>
      </p:sp>
      <p:sp>
        <p:nvSpPr>
          <p:cNvPr id="11" name="Title 1">
            <a:extLst>
              <a:ext uri="{FF2B5EF4-FFF2-40B4-BE49-F238E27FC236}">
                <a16:creationId xmlns:a16="http://schemas.microsoft.com/office/drawing/2014/main" id="{3AF2BEB0-4C17-474D-8EEB-6E5B4CF70A26}"/>
              </a:ext>
            </a:extLst>
          </p:cNvPr>
          <p:cNvSpPr txBox="1">
            <a:spLocks/>
          </p:cNvSpPr>
          <p:nvPr/>
        </p:nvSpPr>
        <p:spPr>
          <a:xfrm>
            <a:off x="609600" y="365125"/>
            <a:ext cx="10972800" cy="941161"/>
          </a:xfrm>
          <a:prstGeom prst="rect">
            <a:avLst/>
          </a:prstGeom>
        </p:spPr>
        <p:txBody>
          <a:bodyPr vert="horz" lIns="0" tIns="45720" rIns="91440" bIns="45720" rtlCol="0" anchor="b" anchorCtr="0">
            <a:normAutofit/>
          </a:bodyPr>
          <a:lst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a:lstStyle>
          <a:p>
            <a:r>
              <a:rPr lang="en-US"/>
              <a:t>Guidance Template</a:t>
            </a:r>
          </a:p>
        </p:txBody>
      </p:sp>
    </p:spTree>
    <p:extLst>
      <p:ext uri="{BB962C8B-B14F-4D97-AF65-F5344CB8AC3E}">
        <p14:creationId xmlns:p14="http://schemas.microsoft.com/office/powerpoint/2010/main" val="4090950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D21C-105D-3E43-B567-0976D81D7648}"/>
              </a:ext>
            </a:extLst>
          </p:cNvPr>
          <p:cNvSpPr>
            <a:spLocks noGrp="1"/>
          </p:cNvSpPr>
          <p:nvPr>
            <p:ph type="title"/>
          </p:nvPr>
        </p:nvSpPr>
        <p:spPr/>
        <p:txBody>
          <a:bodyPr/>
          <a:lstStyle/>
          <a:p>
            <a:r>
              <a:rPr lang="en-US"/>
              <a:t>DAC-GT &amp; CSGT Topics</a:t>
            </a:r>
          </a:p>
        </p:txBody>
      </p:sp>
    </p:spTree>
    <p:extLst>
      <p:ext uri="{BB962C8B-B14F-4D97-AF65-F5344CB8AC3E}">
        <p14:creationId xmlns:p14="http://schemas.microsoft.com/office/powerpoint/2010/main" val="779147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600" y="365125"/>
            <a:ext cx="10972800" cy="743480"/>
          </a:xfrm>
        </p:spPr>
        <p:txBody>
          <a:bodyPr/>
          <a:lstStyle/>
          <a:p>
            <a:r>
              <a:rPr lang="en-US"/>
              <a:t>DAC-GT &amp; CSGT Major Topics</a:t>
            </a:r>
          </a:p>
        </p:txBody>
      </p:sp>
      <p:sp>
        <p:nvSpPr>
          <p:cNvPr id="3" name="Content Placeholder 2">
            <a:extLst>
              <a:ext uri="{FF2B5EF4-FFF2-40B4-BE49-F238E27FC236}">
                <a16:creationId xmlns:a16="http://schemas.microsoft.com/office/drawing/2014/main" id="{79522CD4-4B52-444A-BB95-5B275DA1D7CA}"/>
              </a:ext>
            </a:extLst>
          </p:cNvPr>
          <p:cNvSpPr>
            <a:spLocks noGrp="1"/>
          </p:cNvSpPr>
          <p:nvPr>
            <p:ph sz="half" idx="1"/>
          </p:nvPr>
        </p:nvSpPr>
        <p:spPr>
          <a:xfrm>
            <a:off x="609599" y="1182843"/>
            <a:ext cx="10972301" cy="5297176"/>
          </a:xfrm>
        </p:spPr>
        <p:txBody>
          <a:bodyPr vert="horz" lIns="0" tIns="45720" rIns="91440" bIns="45720" rtlCol="0" anchor="t">
            <a:noAutofit/>
          </a:bodyPr>
          <a:lstStyle/>
          <a:p>
            <a:pPr marL="233045" indent="-233045"/>
            <a:r>
              <a:rPr lang="en-US" sz="2400" b="1"/>
              <a:t>2021 Independent Evaluation </a:t>
            </a:r>
            <a:r>
              <a:rPr lang="en-US" sz="2400"/>
              <a:t>- topics from PA Interviews:</a:t>
            </a:r>
          </a:p>
          <a:p>
            <a:pPr lvl="1" indent="-226695"/>
            <a:r>
              <a:rPr lang="en-US" sz="2400" i="1" u="sng"/>
              <a:t>Connecting:</a:t>
            </a:r>
            <a:r>
              <a:rPr lang="en-US" sz="2400" b="1"/>
              <a:t> </a:t>
            </a:r>
            <a:r>
              <a:rPr lang="en-US" sz="2400"/>
              <a:t>CBO/community sponsors with solar developers</a:t>
            </a:r>
          </a:p>
          <a:p>
            <a:pPr lvl="1" indent="-226695"/>
            <a:r>
              <a:rPr lang="en-US" sz="2400" i="1" u="sng"/>
              <a:t>Procurement challenges:</a:t>
            </a:r>
            <a:r>
              <a:rPr lang="en-US" sz="2400"/>
              <a:t> size, siting, and interconnection</a:t>
            </a:r>
          </a:p>
          <a:p>
            <a:pPr lvl="1" indent="-226695"/>
            <a:r>
              <a:rPr lang="en-US" sz="2400" i="1" u="sng"/>
              <a:t>Marketing &amp; outreach:</a:t>
            </a:r>
            <a:r>
              <a:rPr lang="en-US" sz="2400" i="1"/>
              <a:t> </a:t>
            </a:r>
            <a:r>
              <a:rPr lang="en-US" sz="2400"/>
              <a:t>how to connect CBOs and community sponsors</a:t>
            </a:r>
          </a:p>
          <a:p>
            <a:pPr lvl="1" indent="-226695"/>
            <a:r>
              <a:rPr lang="en-US" sz="2400" i="1" u="sng"/>
              <a:t>Workforce development:</a:t>
            </a:r>
            <a:r>
              <a:rPr lang="en-US" sz="2400" b="1"/>
              <a:t> </a:t>
            </a:r>
            <a:r>
              <a:rPr lang="en-US" sz="2400"/>
              <a:t>how to track training, etc.</a:t>
            </a:r>
          </a:p>
          <a:p>
            <a:pPr lvl="1" indent="-226695"/>
            <a:r>
              <a:rPr lang="en-US" sz="2400" i="1" u="sng">
                <a:ea typeface="+mn-lt"/>
                <a:cs typeface="+mn-lt"/>
              </a:rPr>
              <a:t>Environmental/GHG benefits:</a:t>
            </a:r>
            <a:r>
              <a:rPr lang="en-US" sz="2400">
                <a:ea typeface="+mn-lt"/>
                <a:cs typeface="+mn-lt"/>
              </a:rPr>
              <a:t> how to accurately market and report</a:t>
            </a:r>
            <a:endParaRPr lang="en-US" sz="2400"/>
          </a:p>
          <a:p>
            <a:pPr lvl="1" indent="-226695"/>
            <a:r>
              <a:rPr lang="en-US" sz="2400" i="1" u="sng"/>
              <a:t>CCA expansion:</a:t>
            </a:r>
            <a:r>
              <a:rPr lang="en-US" sz="2400" b="1"/>
              <a:t> </a:t>
            </a:r>
            <a:r>
              <a:rPr lang="en-US" sz="2400"/>
              <a:t>whether/how to reallocate capacity</a:t>
            </a:r>
          </a:p>
          <a:p>
            <a:pPr lvl="1" indent="-226695"/>
            <a:r>
              <a:rPr lang="en-US" sz="2400" i="1" u="sng"/>
              <a:t>Geographic eligibility</a:t>
            </a:r>
            <a:r>
              <a:rPr lang="en-US" sz="2400" i="1" u="sng">
                <a:ea typeface="+mn-lt"/>
                <a:cs typeface="+mn-lt"/>
              </a:rPr>
              <a:t>:</a:t>
            </a:r>
            <a:r>
              <a:rPr lang="en-US" sz="2400">
                <a:ea typeface="+mn-lt"/>
                <a:cs typeface="+mn-lt"/>
              </a:rPr>
              <a:t> whether/how to include low-income customers in tribal or other areas</a:t>
            </a:r>
            <a:endParaRPr lang="en-US" sz="2400"/>
          </a:p>
          <a:p>
            <a:pPr marL="233045" indent="-233045"/>
            <a:r>
              <a:rPr lang="en-US" sz="2400" b="1">
                <a:ea typeface="+mn-lt"/>
                <a:cs typeface="+mn-lt"/>
              </a:rPr>
              <a:t>Uniform budget template:</a:t>
            </a:r>
            <a:r>
              <a:rPr lang="en-US" sz="2400">
                <a:ea typeface="+mn-lt"/>
                <a:cs typeface="+mn-lt"/>
              </a:rPr>
              <a:t> For use in February Annual Budget Advice Letters and to track funding sources (GHG &amp; PPP)</a:t>
            </a:r>
            <a:endParaRPr lang="en-US" sz="2400"/>
          </a:p>
          <a:p>
            <a:pPr lvl="1" indent="-226695"/>
            <a:endParaRPr lang="en-US" sz="2400"/>
          </a:p>
          <a:p>
            <a:pPr marL="233045" indent="-233045"/>
            <a:endParaRPr lang="en-US" sz="2400"/>
          </a:p>
          <a:p>
            <a:pPr marL="233045" indent="-233045"/>
            <a:endParaRPr lang="en-US" sz="2400"/>
          </a:p>
        </p:txBody>
      </p:sp>
    </p:spTree>
    <p:extLst>
      <p:ext uri="{BB962C8B-B14F-4D97-AF65-F5344CB8AC3E}">
        <p14:creationId xmlns:p14="http://schemas.microsoft.com/office/powerpoint/2010/main" val="2907059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600" y="167417"/>
            <a:ext cx="10972800" cy="743480"/>
          </a:xfrm>
        </p:spPr>
        <p:txBody>
          <a:bodyPr>
            <a:normAutofit fontScale="90000"/>
          </a:bodyPr>
          <a:lstStyle/>
          <a:p>
            <a:r>
              <a:rPr lang="en-US"/>
              <a:t>What Additional Topics Would You Like Included?  </a:t>
            </a:r>
          </a:p>
        </p:txBody>
      </p:sp>
      <p:sp>
        <p:nvSpPr>
          <p:cNvPr id="3" name="Content Placeholder 2">
            <a:extLst>
              <a:ext uri="{FF2B5EF4-FFF2-40B4-BE49-F238E27FC236}">
                <a16:creationId xmlns:a16="http://schemas.microsoft.com/office/drawing/2014/main" id="{79522CD4-4B52-444A-BB95-5B275DA1D7CA}"/>
              </a:ext>
            </a:extLst>
          </p:cNvPr>
          <p:cNvSpPr>
            <a:spLocks noGrp="1"/>
          </p:cNvSpPr>
          <p:nvPr>
            <p:ph sz="half" idx="1"/>
          </p:nvPr>
        </p:nvSpPr>
        <p:spPr>
          <a:xfrm>
            <a:off x="609599" y="910897"/>
            <a:ext cx="10972301" cy="5569122"/>
          </a:xfrm>
        </p:spPr>
        <p:txBody>
          <a:bodyPr vert="horz" lIns="0" tIns="45720" rIns="91440" bIns="45720" rtlCol="0" anchor="t">
            <a:noAutofit/>
          </a:bodyPr>
          <a:lstStyle/>
          <a:p>
            <a:pPr marL="233045" indent="-233045"/>
            <a:r>
              <a:rPr lang="en-US" sz="1600" b="1" dirty="0"/>
              <a:t>Technologies</a:t>
            </a:r>
          </a:p>
          <a:p>
            <a:pPr marL="514032" lvl="1" indent="-233045"/>
            <a:r>
              <a:rPr lang="en-US" sz="1600" dirty="0"/>
              <a:t>MCE: Consideration of solar resources, and whether they can be shared with storage in RFOs moving forward.</a:t>
            </a:r>
          </a:p>
          <a:p>
            <a:pPr marL="233045" indent="-233045"/>
            <a:r>
              <a:rPr lang="en-US" sz="1600" b="1" dirty="0"/>
              <a:t>General Goal-Setting</a:t>
            </a:r>
          </a:p>
          <a:p>
            <a:pPr marL="514032" lvl="1" indent="-233045"/>
            <a:r>
              <a:rPr lang="en-US" sz="1600" dirty="0"/>
              <a:t>Evergreen Economics has shared Logic Models, Program Outcomes, and </a:t>
            </a:r>
            <a:r>
              <a:rPr lang="en-US" sz="1600" dirty="0">
                <a:sym typeface="Wingdings" panose="05000000000000000000" pitchFamily="2" charset="2"/>
              </a:rPr>
              <a:t>Metrics, which ultimately link back to Program Goals</a:t>
            </a:r>
          </a:p>
          <a:p>
            <a:pPr marL="514032" lvl="1" indent="-233045"/>
            <a:r>
              <a:rPr lang="en-US" sz="1600" dirty="0">
                <a:sym typeface="Wingdings" panose="05000000000000000000" pitchFamily="2" charset="2"/>
              </a:rPr>
              <a:t>Draft 2021 Independent Evaluation Report is still on schedule and should be included in Applications.</a:t>
            </a:r>
          </a:p>
          <a:p>
            <a:pPr marL="233045" indent="-233045"/>
            <a:r>
              <a:rPr lang="en-US" sz="1600" b="1" dirty="0">
                <a:sym typeface="Wingdings" panose="05000000000000000000" pitchFamily="2" charset="2"/>
              </a:rPr>
              <a:t>Clarifying and Coordinating Timelines</a:t>
            </a:r>
          </a:p>
          <a:p>
            <a:pPr marL="514032" lvl="1" indent="-233045"/>
            <a:r>
              <a:rPr lang="en-US" sz="1600" dirty="0">
                <a:sym typeface="Wingdings" panose="05000000000000000000" pitchFamily="2" charset="2"/>
              </a:rPr>
              <a:t>DAC-GT: CCAs are noting that they have launched projects with interim resources.  While they don’t show up in reporting, CCA DAC-GT programs are effectively full: Construction is just catching up to procurement, which is catching up to enrollment.</a:t>
            </a:r>
          </a:p>
          <a:p>
            <a:pPr marL="514032" lvl="1" indent="-233045"/>
            <a:r>
              <a:rPr lang="en-US" sz="1600" dirty="0">
                <a:sym typeface="Wingdings" panose="05000000000000000000" pitchFamily="2" charset="2"/>
              </a:rPr>
              <a:t>CSGT: These are still open opportunities which remain largely unfulfilled.  Pre-Enrollment or auto-Enrollment to enhance low-income enrollment to meet 25% threshold should be considered.</a:t>
            </a:r>
          </a:p>
          <a:p>
            <a:pPr marL="233045" indent="-233045"/>
            <a:r>
              <a:rPr lang="en-US" sz="1600" b="1" dirty="0">
                <a:sym typeface="Wingdings" panose="05000000000000000000" pitchFamily="2" charset="2"/>
              </a:rPr>
              <a:t>Procedural Discussion</a:t>
            </a:r>
          </a:p>
          <a:p>
            <a:pPr marL="514032" lvl="1" indent="-233045"/>
            <a:r>
              <a:rPr lang="en-US" sz="1600" dirty="0">
                <a:sym typeface="Wingdings" panose="05000000000000000000" pitchFamily="2" charset="2"/>
              </a:rPr>
              <a:t>IOUs are DIRECTED to file Applications.  CCAs may file.  </a:t>
            </a:r>
          </a:p>
          <a:p>
            <a:pPr marL="514032" lvl="1" indent="-233045"/>
            <a:r>
              <a:rPr lang="en-US" sz="1600" dirty="0">
                <a:sym typeface="Wingdings" panose="05000000000000000000" pitchFamily="2" charset="2"/>
              </a:rPr>
              <a:t>If only IOUs file applications by Jan 2022, CCAs can add comments on the record.  CCAs are generally aligned with comments noted so far, aside from CCA expansion.  Having CCAs engage on the IOU applications could be the most efficient mechanism for consideration.</a:t>
            </a:r>
          </a:p>
          <a:p>
            <a:pPr marL="514032" lvl="1" indent="-233045"/>
            <a:r>
              <a:rPr lang="en-US" sz="1600" dirty="0">
                <a:sym typeface="Wingdings" panose="05000000000000000000" pitchFamily="2" charset="2"/>
              </a:rPr>
              <a:t>Suggestion on CCA Expansion: Stakeholders (CCAs and IOUs) may schedule some offline collaboration in advance of the Applications.  This may also need to be coordinated with upcoming DAC Billing Workshop and GTSR Developers Forum.</a:t>
            </a:r>
            <a:endParaRPr lang="en-US" sz="1600" b="1" dirty="0"/>
          </a:p>
        </p:txBody>
      </p:sp>
    </p:spTree>
    <p:extLst>
      <p:ext uri="{BB962C8B-B14F-4D97-AF65-F5344CB8AC3E}">
        <p14:creationId xmlns:p14="http://schemas.microsoft.com/office/powerpoint/2010/main" val="3607849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078E-6157-449A-B43D-55F9E00316D0}"/>
              </a:ext>
            </a:extLst>
          </p:cNvPr>
          <p:cNvSpPr>
            <a:spLocks noGrp="1"/>
          </p:cNvSpPr>
          <p:nvPr>
            <p:ph type="title"/>
          </p:nvPr>
        </p:nvSpPr>
        <p:spPr/>
        <p:txBody>
          <a:bodyPr/>
          <a:lstStyle/>
          <a:p>
            <a:r>
              <a:rPr lang="en-US"/>
              <a:t>Workshop Logistics</a:t>
            </a:r>
          </a:p>
        </p:txBody>
      </p:sp>
      <p:pic>
        <p:nvPicPr>
          <p:cNvPr id="6" name="Content Placeholder 5" descr="A picture containing equipment, ball, table, room&#10;&#10;Description automatically generated">
            <a:extLst>
              <a:ext uri="{FF2B5EF4-FFF2-40B4-BE49-F238E27FC236}">
                <a16:creationId xmlns:a16="http://schemas.microsoft.com/office/drawing/2014/main" id="{F28E215A-C880-4A80-862B-BE737B3D1BD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2225" t="36847" r="56018" b="55059"/>
          <a:stretch/>
        </p:blipFill>
        <p:spPr>
          <a:xfrm>
            <a:off x="5064237" y="3129564"/>
            <a:ext cx="5970189" cy="863709"/>
          </a:xfrm>
        </p:spPr>
      </p:pic>
      <p:sp>
        <p:nvSpPr>
          <p:cNvPr id="4" name="Slide Number Placeholder 3">
            <a:extLst>
              <a:ext uri="{FF2B5EF4-FFF2-40B4-BE49-F238E27FC236}">
                <a16:creationId xmlns:a16="http://schemas.microsoft.com/office/drawing/2014/main" id="{9AB403C7-2097-485F-96BA-42F5BF666015}"/>
              </a:ext>
            </a:extLst>
          </p:cNvPr>
          <p:cNvSpPr>
            <a:spLocks noGrp="1"/>
          </p:cNvSpPr>
          <p:nvPr>
            <p:ph type="sldNum" sz="quarter" idx="12"/>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04C1C6D2-7E6C-4DBA-928D-E8FCCD04B882}"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ED50E73-7F0B-444B-9B24-C745968A9C1F}"/>
              </a:ext>
            </a:extLst>
          </p:cNvPr>
          <p:cNvSpPr txBox="1"/>
          <p:nvPr/>
        </p:nvSpPr>
        <p:spPr>
          <a:xfrm>
            <a:off x="4475150" y="2144834"/>
            <a:ext cx="1588168"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Mute/ Unmute</a:t>
            </a:r>
          </a:p>
        </p:txBody>
      </p:sp>
      <p:cxnSp>
        <p:nvCxnSpPr>
          <p:cNvPr id="9" name="Straight Arrow Connector 8">
            <a:extLst>
              <a:ext uri="{FF2B5EF4-FFF2-40B4-BE49-F238E27FC236}">
                <a16:creationId xmlns:a16="http://schemas.microsoft.com/office/drawing/2014/main" id="{67DB4397-F3D5-44AF-B8CA-1256A12CAD0D}"/>
              </a:ext>
            </a:extLst>
          </p:cNvPr>
          <p:cNvCxnSpPr/>
          <p:nvPr/>
        </p:nvCxnSpPr>
        <p:spPr>
          <a:xfrm>
            <a:off x="5428052" y="2514167"/>
            <a:ext cx="86627" cy="5065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71F7CF84-15C9-4B64-BF72-58618153F703}"/>
              </a:ext>
            </a:extLst>
          </p:cNvPr>
          <p:cNvSpPr txBox="1"/>
          <p:nvPr/>
        </p:nvSpPr>
        <p:spPr>
          <a:xfrm>
            <a:off x="6639230" y="2127061"/>
            <a:ext cx="1588168"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Participant List</a:t>
            </a:r>
          </a:p>
        </p:txBody>
      </p:sp>
      <p:cxnSp>
        <p:nvCxnSpPr>
          <p:cNvPr id="11" name="Straight Arrow Connector 10">
            <a:extLst>
              <a:ext uri="{FF2B5EF4-FFF2-40B4-BE49-F238E27FC236}">
                <a16:creationId xmlns:a16="http://schemas.microsoft.com/office/drawing/2014/main" id="{10441E74-0003-40CE-8DFA-8C1B5D4938BF}"/>
              </a:ext>
            </a:extLst>
          </p:cNvPr>
          <p:cNvCxnSpPr>
            <a:cxnSpLocks/>
          </p:cNvCxnSpPr>
          <p:nvPr/>
        </p:nvCxnSpPr>
        <p:spPr>
          <a:xfrm>
            <a:off x="7592131" y="2496394"/>
            <a:ext cx="0" cy="5243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11BAB9EB-E084-48B2-95DD-C62A3797AA61}"/>
              </a:ext>
            </a:extLst>
          </p:cNvPr>
          <p:cNvSpPr txBox="1"/>
          <p:nvPr/>
        </p:nvSpPr>
        <p:spPr>
          <a:xfrm>
            <a:off x="8293170" y="2125438"/>
            <a:ext cx="676979"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Chat</a:t>
            </a:r>
          </a:p>
        </p:txBody>
      </p:sp>
      <p:cxnSp>
        <p:nvCxnSpPr>
          <p:cNvPr id="14" name="Straight Arrow Connector 13">
            <a:extLst>
              <a:ext uri="{FF2B5EF4-FFF2-40B4-BE49-F238E27FC236}">
                <a16:creationId xmlns:a16="http://schemas.microsoft.com/office/drawing/2014/main" id="{B82E55D3-F85E-4040-994E-EE9685A9788B}"/>
              </a:ext>
            </a:extLst>
          </p:cNvPr>
          <p:cNvCxnSpPr>
            <a:cxnSpLocks/>
            <a:stCxn id="13" idx="2"/>
          </p:cNvCxnSpPr>
          <p:nvPr/>
        </p:nvCxnSpPr>
        <p:spPr>
          <a:xfrm flipH="1">
            <a:off x="8630857" y="2494770"/>
            <a:ext cx="803" cy="6154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4878375C-4792-4A45-96B4-80B1D20B8F2E}"/>
              </a:ext>
            </a:extLst>
          </p:cNvPr>
          <p:cNvSpPr txBox="1"/>
          <p:nvPr/>
        </p:nvSpPr>
        <p:spPr>
          <a:xfrm>
            <a:off x="9007046" y="2125438"/>
            <a:ext cx="1588168"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Audio Options</a:t>
            </a:r>
          </a:p>
        </p:txBody>
      </p:sp>
      <p:cxnSp>
        <p:nvCxnSpPr>
          <p:cNvPr id="19" name="Straight Arrow Connector 18">
            <a:extLst>
              <a:ext uri="{FF2B5EF4-FFF2-40B4-BE49-F238E27FC236}">
                <a16:creationId xmlns:a16="http://schemas.microsoft.com/office/drawing/2014/main" id="{C529ED39-E85C-4E7E-8C67-B33CD24B3478}"/>
              </a:ext>
            </a:extLst>
          </p:cNvPr>
          <p:cNvCxnSpPr>
            <a:cxnSpLocks/>
            <a:stCxn id="18" idx="2"/>
          </p:cNvCxnSpPr>
          <p:nvPr/>
        </p:nvCxnSpPr>
        <p:spPr>
          <a:xfrm flipH="1">
            <a:off x="9526810" y="2494770"/>
            <a:ext cx="274320" cy="5742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TextBox 21">
            <a:extLst>
              <a:ext uri="{FF2B5EF4-FFF2-40B4-BE49-F238E27FC236}">
                <a16:creationId xmlns:a16="http://schemas.microsoft.com/office/drawing/2014/main" id="{94D3DC02-2901-4021-9C4C-D17C5A198218}"/>
              </a:ext>
            </a:extLst>
          </p:cNvPr>
          <p:cNvSpPr txBox="1"/>
          <p:nvPr/>
        </p:nvSpPr>
        <p:spPr>
          <a:xfrm>
            <a:off x="10558318" y="2117293"/>
            <a:ext cx="1588168"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Leave Meeting</a:t>
            </a:r>
          </a:p>
        </p:txBody>
      </p:sp>
      <p:cxnSp>
        <p:nvCxnSpPr>
          <p:cNvPr id="23" name="Straight Arrow Connector 22">
            <a:extLst>
              <a:ext uri="{FF2B5EF4-FFF2-40B4-BE49-F238E27FC236}">
                <a16:creationId xmlns:a16="http://schemas.microsoft.com/office/drawing/2014/main" id="{902514AF-CC8A-4C6C-AE5D-A83192E4F883}"/>
              </a:ext>
            </a:extLst>
          </p:cNvPr>
          <p:cNvCxnSpPr>
            <a:cxnSpLocks/>
          </p:cNvCxnSpPr>
          <p:nvPr/>
        </p:nvCxnSpPr>
        <p:spPr>
          <a:xfrm flipH="1">
            <a:off x="10760448" y="2486621"/>
            <a:ext cx="750771" cy="7362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 name="Rectangle 25">
            <a:extLst>
              <a:ext uri="{FF2B5EF4-FFF2-40B4-BE49-F238E27FC236}">
                <a16:creationId xmlns:a16="http://schemas.microsoft.com/office/drawing/2014/main" id="{28D77564-B980-4636-BE07-592209F86F04}"/>
              </a:ext>
            </a:extLst>
          </p:cNvPr>
          <p:cNvSpPr/>
          <p:nvPr/>
        </p:nvSpPr>
        <p:spPr>
          <a:xfrm>
            <a:off x="814140" y="1464149"/>
            <a:ext cx="3645854" cy="5119350"/>
          </a:xfrm>
          <a:prstGeom prst="rect">
            <a:avLst/>
          </a:prstGeom>
        </p:spPr>
        <p:txBody>
          <a:bodyPr wrap="square" lIns="91440" tIns="45720" rIns="91440" bIns="45720" anchor="t">
            <a:spAutoFit/>
          </a:bodyPr>
          <a:lstStyle/>
          <a:p>
            <a:pPr marL="342265" indent="-342265" defTabSz="457189">
              <a:spcAft>
                <a:spcPts val="800"/>
              </a:spcAft>
              <a:buFont typeface="Arial" panose="020B0604020202020204" pitchFamily="34" charset="0"/>
              <a:buChar char="•"/>
              <a:defRPr/>
            </a:pPr>
            <a:r>
              <a:rPr kumimoji="0" lang="en-US" sz="2000" b="0" i="0" u="none" strike="noStrike" kern="1200" cap="none" spc="0" normalizeH="0" baseline="0" noProof="0">
                <a:ln>
                  <a:noFill/>
                </a:ln>
                <a:solidFill>
                  <a:srgbClr val="4472C4"/>
                </a:solidFill>
                <a:effectLst/>
                <a:uLnTx/>
                <a:uFillTx/>
                <a:latin typeface="Calibri" panose="020F0502020204030204"/>
                <a:ea typeface="+mn-ea"/>
                <a:cs typeface="Calibri"/>
              </a:rPr>
              <a:t>Today's </a:t>
            </a:r>
            <a:r>
              <a:rPr lang="en-US" sz="2000">
                <a:solidFill>
                  <a:srgbClr val="4472C4"/>
                </a:solidFill>
                <a:latin typeface="Calibri" panose="020F0502020204030204"/>
                <a:cs typeface="Calibri"/>
              </a:rPr>
              <a:t>presentation</a:t>
            </a:r>
            <a:r>
              <a:rPr kumimoji="0" lang="en-US" sz="2000" b="0" i="0" u="none" strike="noStrike" kern="1200" cap="none" spc="0" normalizeH="0" baseline="0" noProof="0">
                <a:ln>
                  <a:noFill/>
                </a:ln>
                <a:solidFill>
                  <a:srgbClr val="4472C4"/>
                </a:solidFill>
                <a:effectLst/>
                <a:uLnTx/>
                <a:uFillTx/>
                <a:latin typeface="Calibri" panose="020F0502020204030204"/>
                <a:ea typeface="+mn-ea"/>
                <a:cs typeface="Calibri"/>
              </a:rPr>
              <a:t> (.pdf) will </a:t>
            </a:r>
            <a:r>
              <a:rPr lang="en-US" sz="2000">
                <a:solidFill>
                  <a:srgbClr val="4472C4"/>
                </a:solidFill>
                <a:latin typeface="Calibri" panose="020F0502020204030204"/>
                <a:cs typeface="Calibri"/>
              </a:rPr>
              <a:t>be sent to all participants afterwards.</a:t>
            </a:r>
            <a:endParaRPr lang="en-US">
              <a:cs typeface="Calibri" panose="020F0502020204030204"/>
            </a:endParaRPr>
          </a:p>
          <a:p>
            <a:pPr marL="342265" indent="-342265" defTabSz="457189">
              <a:spcAft>
                <a:spcPts val="800"/>
              </a:spcAft>
              <a:buFont typeface="Arial" panose="020B0604020202020204" pitchFamily="34" charset="0"/>
              <a:buChar char="•"/>
              <a:defRPr/>
            </a:pPr>
            <a:r>
              <a:rPr kumimoji="0" lang="en-US" sz="2000" b="0" i="0" u="none" strike="noStrike" kern="1200" cap="none" spc="0" normalizeH="0" baseline="0" noProof="0">
                <a:ln>
                  <a:noFill/>
                </a:ln>
                <a:solidFill>
                  <a:srgbClr val="4472C4"/>
                </a:solidFill>
                <a:effectLst/>
                <a:uLnTx/>
                <a:uFillTx/>
                <a:latin typeface="Calibri" panose="020F0502020204030204"/>
                <a:ea typeface="+mn-ea"/>
                <a:cs typeface="Calibri"/>
              </a:rPr>
              <a:t>The 2022 Applications Guidance Template </a:t>
            </a:r>
            <a:r>
              <a:rPr lang="en-US" sz="2000">
                <a:solidFill>
                  <a:srgbClr val="4472C4"/>
                </a:solidFill>
                <a:latin typeface="Calibri" panose="020F0502020204030204"/>
                <a:cs typeface="Calibri"/>
              </a:rPr>
              <a:t>is available</a:t>
            </a:r>
            <a:r>
              <a:rPr kumimoji="0" lang="en-US" sz="2000" b="0" i="0" u="none" strike="noStrike" kern="1200" cap="none" spc="0" normalizeH="0" baseline="0" noProof="0">
                <a:ln>
                  <a:noFill/>
                </a:ln>
                <a:solidFill>
                  <a:srgbClr val="4472C4"/>
                </a:solidFill>
                <a:effectLst/>
                <a:uLnTx/>
                <a:uFillTx/>
                <a:latin typeface="Calibri" panose="020F0502020204030204"/>
                <a:ea typeface="+mn-ea"/>
                <a:cs typeface="Calibri"/>
              </a:rPr>
              <a:t> </a:t>
            </a:r>
            <a:r>
              <a:rPr lang="en-US" sz="2000">
                <a:solidFill>
                  <a:srgbClr val="4472C4"/>
                </a:solidFill>
                <a:latin typeface="Calibri" panose="020F0502020204030204"/>
                <a:cs typeface="Calibri"/>
                <a:hlinkClick r:id="rId4"/>
              </a:rPr>
              <a:t>here</a:t>
            </a:r>
            <a:r>
              <a:rPr lang="en-US" sz="2000">
                <a:solidFill>
                  <a:srgbClr val="4472C4"/>
                </a:solidFill>
                <a:latin typeface="Calibri" panose="020F0502020204030204"/>
                <a:cs typeface="Calibri"/>
              </a:rPr>
              <a:t> and on</a:t>
            </a:r>
            <a:r>
              <a:rPr kumimoji="0" lang="en-US" sz="2000" b="0" i="0" u="none" strike="noStrike" kern="1200" cap="none" spc="0" normalizeH="0" baseline="0" noProof="0">
                <a:ln>
                  <a:noFill/>
                </a:ln>
                <a:solidFill>
                  <a:srgbClr val="4472C4"/>
                </a:solidFill>
                <a:effectLst/>
                <a:uLnTx/>
                <a:uFillTx/>
                <a:latin typeface="Calibri" panose="020F0502020204030204"/>
                <a:ea typeface="+mn-ea"/>
                <a:cs typeface="Calibri"/>
              </a:rPr>
              <a:t> the </a:t>
            </a:r>
            <a:r>
              <a:rPr kumimoji="0" lang="en-US" sz="2000" b="0" i="0" u="none" strike="noStrike" kern="1200" cap="none" spc="0" normalizeH="0" baseline="0" noProof="0">
                <a:ln>
                  <a:noFill/>
                </a:ln>
                <a:solidFill>
                  <a:srgbClr val="4472C4"/>
                </a:solidFill>
                <a:effectLst/>
                <a:uLnTx/>
                <a:uFillTx/>
                <a:latin typeface="Calibri" panose="020F0502020204030204"/>
                <a:ea typeface="+mn-ea"/>
                <a:cs typeface="Calibri"/>
                <a:hlinkClick r:id="rId5"/>
              </a:rPr>
              <a:t>Solar in DACs webpage</a:t>
            </a:r>
            <a:r>
              <a:rPr lang="en-US" sz="2000">
                <a:solidFill>
                  <a:srgbClr val="4472C4"/>
                </a:solidFill>
                <a:latin typeface="Calibri" panose="020F0502020204030204"/>
                <a:cs typeface="Calibri"/>
              </a:rPr>
              <a:t> under Events.</a:t>
            </a:r>
            <a:endParaRPr lang="en-US" sz="2000">
              <a:solidFill>
                <a:srgbClr val="4472C4"/>
              </a:solidFill>
              <a:cs typeface="Calibri"/>
            </a:endParaRPr>
          </a:p>
          <a:p>
            <a:pPr marL="342265" indent="-342265" defTabSz="457189">
              <a:spcAft>
                <a:spcPts val="800"/>
              </a:spcAft>
              <a:buFont typeface="Arial" panose="020B0604020202020204" pitchFamily="34" charset="0"/>
              <a:buChar char="•"/>
              <a:defRPr/>
            </a:pPr>
            <a:r>
              <a:rPr lang="en-US" sz="2000">
                <a:solidFill>
                  <a:srgbClr val="4472C4"/>
                </a:solidFill>
                <a:latin typeface="Calibri" panose="020F0502020204030204"/>
                <a:cs typeface="Calibri"/>
              </a:rPr>
              <a:t>Please mute yourself when not speaking</a:t>
            </a:r>
            <a:endParaRPr lang="en-US" sz="2000">
              <a:solidFill>
                <a:srgbClr val="4472C4"/>
              </a:solidFill>
              <a:latin typeface="Calibri" panose="020F0502020204030204"/>
            </a:endParaRPr>
          </a:p>
          <a:p>
            <a:pPr marL="342265" indent="-342265" defTabSz="457189">
              <a:spcAft>
                <a:spcPts val="800"/>
              </a:spcAft>
              <a:buFont typeface="Arial,Sans-Serif" panose="020B0604020202020204" pitchFamily="34" charset="0"/>
              <a:buChar char="•"/>
              <a:defRPr/>
            </a:pPr>
            <a:r>
              <a:rPr lang="en-US" sz="2000">
                <a:solidFill>
                  <a:srgbClr val="4472C4"/>
                </a:solidFill>
                <a:latin typeface="Calibri" panose="020F0502020204030204"/>
              </a:rPr>
              <a:t>Submit questions for speakers</a:t>
            </a:r>
            <a:r>
              <a:rPr kumimoji="0" lang="en-US" sz="2000" b="0" i="0" u="none" strike="noStrike" kern="1200" cap="none" spc="0" normalizeH="0" baseline="0" noProof="0">
                <a:ln>
                  <a:noFill/>
                </a:ln>
                <a:solidFill>
                  <a:srgbClr val="4472C4"/>
                </a:solidFill>
                <a:effectLst/>
                <a:uLnTx/>
                <a:uFillTx/>
                <a:latin typeface="Calibri" panose="020F0502020204030204"/>
                <a:ea typeface="+mn-ea"/>
                <a:cs typeface="+mn-cs"/>
              </a:rPr>
              <a:t> in the </a:t>
            </a:r>
            <a:r>
              <a:rPr lang="en-US" sz="2000">
                <a:solidFill>
                  <a:srgbClr val="4472C4"/>
                </a:solidFill>
                <a:latin typeface="Calibri" panose="020F0502020204030204"/>
              </a:rPr>
              <a:t>chat</a:t>
            </a:r>
            <a:r>
              <a:rPr kumimoji="0" lang="en-US" sz="2000" b="0" i="0" u="none" strike="noStrike" kern="1200" cap="none" spc="0" normalizeH="0" baseline="0" noProof="0">
                <a:ln>
                  <a:noFill/>
                </a:ln>
                <a:solidFill>
                  <a:srgbClr val="4472C4"/>
                </a:solidFill>
                <a:effectLst/>
                <a:uLnTx/>
                <a:uFillTx/>
                <a:latin typeface="Calibri" panose="020F0502020204030204"/>
                <a:ea typeface="+mn-ea"/>
                <a:cs typeface="+mn-cs"/>
              </a:rPr>
              <a:t> box or raise your hand to be unmuted by staff</a:t>
            </a:r>
            <a:r>
              <a:rPr lang="en-US" sz="2000">
                <a:solidFill>
                  <a:srgbClr val="4472C4"/>
                </a:solidFill>
                <a:latin typeface="Calibri" panose="020F0502020204030204"/>
              </a:rPr>
              <a:t>. </a:t>
            </a:r>
            <a:endParaRPr lang="en-US" sz="2000">
              <a:solidFill>
                <a:schemeClr val="accent1"/>
              </a:solidFill>
              <a:ea typeface="+mn-lt"/>
              <a:cs typeface="+mn-lt"/>
            </a:endParaRPr>
          </a:p>
          <a:p>
            <a:pPr marL="342265" indent="-342265" defTabSz="457189">
              <a:spcAft>
                <a:spcPts val="800"/>
              </a:spcAft>
              <a:buFont typeface="Arial" panose="020B0604020202020204" pitchFamily="34" charset="0"/>
              <a:buChar char="•"/>
              <a:defRPr/>
            </a:pPr>
            <a:r>
              <a:rPr lang="en-US" sz="2000">
                <a:solidFill>
                  <a:schemeClr val="accent1"/>
                </a:solidFill>
                <a:latin typeface="Calibri" panose="020F0502020204030204"/>
              </a:rPr>
              <a:t>Chat questions</a:t>
            </a:r>
            <a:r>
              <a:rPr kumimoji="0" lang="en-US" sz="2000" b="0" i="0" u="none" strike="noStrike" kern="1200" cap="none" spc="0" normalizeH="0" baseline="0" noProof="0">
                <a:ln>
                  <a:noFill/>
                </a:ln>
                <a:solidFill>
                  <a:schemeClr val="accent1"/>
                </a:solidFill>
                <a:effectLst/>
                <a:uLnTx/>
                <a:uFillTx/>
                <a:latin typeface="Calibri" panose="020F0502020204030204"/>
                <a:ea typeface="+mn-ea"/>
                <a:cs typeface="+mn-cs"/>
              </a:rPr>
              <a:t> will be read aloud by staff</a:t>
            </a:r>
            <a:endParaRPr lang="en-US" sz="2000" b="0" i="0" u="none" strike="noStrike" kern="1200" cap="none" spc="0" normalizeH="0" baseline="0" noProof="0">
              <a:ln>
                <a:noFill/>
              </a:ln>
              <a:solidFill>
                <a:schemeClr val="accent1"/>
              </a:solidFill>
              <a:effectLst/>
              <a:uLnTx/>
              <a:uFillTx/>
              <a:latin typeface="Calibri" panose="020F0502020204030204"/>
              <a:cs typeface="Calibri"/>
            </a:endParaRPr>
          </a:p>
        </p:txBody>
      </p:sp>
      <p:pic>
        <p:nvPicPr>
          <p:cNvPr id="3" name="Picture 2">
            <a:extLst>
              <a:ext uri="{FF2B5EF4-FFF2-40B4-BE49-F238E27FC236}">
                <a16:creationId xmlns:a16="http://schemas.microsoft.com/office/drawing/2014/main" id="{C3007978-CC6F-44B1-9207-D70975CE88DE}"/>
              </a:ext>
            </a:extLst>
          </p:cNvPr>
          <p:cNvPicPr>
            <a:picLocks noChangeAspect="1"/>
          </p:cNvPicPr>
          <p:nvPr/>
        </p:nvPicPr>
        <p:blipFill>
          <a:blip r:embed="rId6"/>
          <a:stretch>
            <a:fillRect/>
          </a:stretch>
        </p:blipFill>
        <p:spPr>
          <a:xfrm>
            <a:off x="5714995" y="5432080"/>
            <a:ext cx="4668672" cy="5528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extBox 19">
            <a:extLst>
              <a:ext uri="{FF2B5EF4-FFF2-40B4-BE49-F238E27FC236}">
                <a16:creationId xmlns:a16="http://schemas.microsoft.com/office/drawing/2014/main" id="{7DF4790E-03EF-442E-B7D6-667DE59206E0}"/>
              </a:ext>
            </a:extLst>
          </p:cNvPr>
          <p:cNvSpPr txBox="1"/>
          <p:nvPr/>
        </p:nvSpPr>
        <p:spPr>
          <a:xfrm>
            <a:off x="8874067" y="4609708"/>
            <a:ext cx="1268517"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Raise Hand</a:t>
            </a:r>
          </a:p>
        </p:txBody>
      </p:sp>
      <p:cxnSp>
        <p:nvCxnSpPr>
          <p:cNvPr id="21" name="Straight Arrow Connector 20">
            <a:extLst>
              <a:ext uri="{FF2B5EF4-FFF2-40B4-BE49-F238E27FC236}">
                <a16:creationId xmlns:a16="http://schemas.microsoft.com/office/drawing/2014/main" id="{393B83D2-A97A-4015-8E75-C760574ED7A1}"/>
              </a:ext>
            </a:extLst>
          </p:cNvPr>
          <p:cNvCxnSpPr>
            <a:cxnSpLocks/>
            <a:stCxn id="20" idx="2"/>
          </p:cNvCxnSpPr>
          <p:nvPr/>
        </p:nvCxnSpPr>
        <p:spPr>
          <a:xfrm>
            <a:off x="9508326" y="4979040"/>
            <a:ext cx="0" cy="6552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87692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504B7-BDC8-481C-A630-B04B0BF1AB25}"/>
              </a:ext>
            </a:extLst>
          </p:cNvPr>
          <p:cNvSpPr>
            <a:spLocks noGrp="1"/>
          </p:cNvSpPr>
          <p:nvPr>
            <p:ph type="title"/>
          </p:nvPr>
        </p:nvSpPr>
        <p:spPr/>
        <p:txBody>
          <a:bodyPr/>
          <a:lstStyle/>
          <a:p>
            <a:r>
              <a:rPr lang="en-US"/>
              <a:t>GTSR Topics</a:t>
            </a:r>
          </a:p>
        </p:txBody>
      </p:sp>
    </p:spTree>
    <p:extLst>
      <p:ext uri="{BB962C8B-B14F-4D97-AF65-F5344CB8AC3E}">
        <p14:creationId xmlns:p14="http://schemas.microsoft.com/office/powerpoint/2010/main" val="1054854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600" y="365125"/>
            <a:ext cx="10972800" cy="743480"/>
          </a:xfrm>
        </p:spPr>
        <p:txBody>
          <a:bodyPr/>
          <a:lstStyle/>
          <a:p>
            <a:r>
              <a:rPr lang="en-US"/>
              <a:t>GTSR Major Topics</a:t>
            </a:r>
          </a:p>
        </p:txBody>
      </p:sp>
      <p:sp>
        <p:nvSpPr>
          <p:cNvPr id="3" name="Content Placeholder 2">
            <a:extLst>
              <a:ext uri="{FF2B5EF4-FFF2-40B4-BE49-F238E27FC236}">
                <a16:creationId xmlns:a16="http://schemas.microsoft.com/office/drawing/2014/main" id="{79522CD4-4B52-444A-BB95-5B275DA1D7CA}"/>
              </a:ext>
            </a:extLst>
          </p:cNvPr>
          <p:cNvSpPr>
            <a:spLocks noGrp="1"/>
          </p:cNvSpPr>
          <p:nvPr>
            <p:ph sz="half" idx="1"/>
          </p:nvPr>
        </p:nvSpPr>
        <p:spPr>
          <a:xfrm>
            <a:off x="609599" y="1182843"/>
            <a:ext cx="10972301" cy="5297176"/>
          </a:xfrm>
        </p:spPr>
        <p:txBody>
          <a:bodyPr vert="horz" lIns="0" tIns="45720" rIns="91440" bIns="45720" rtlCol="0" anchor="t">
            <a:noAutofit/>
          </a:bodyPr>
          <a:lstStyle/>
          <a:p>
            <a:pPr marL="233045" lvl="2" indent="-233045"/>
            <a:r>
              <a:rPr lang="en-US" sz="2400" b="1">
                <a:ea typeface="+mn-lt"/>
                <a:cs typeface="+mn-lt"/>
              </a:rPr>
              <a:t>PCIA: </a:t>
            </a:r>
            <a:r>
              <a:rPr lang="en-US" sz="2400">
                <a:ea typeface="+mn-lt"/>
                <a:cs typeface="+mn-lt"/>
              </a:rPr>
              <a:t>Consider whether the cost-effectiveness proxy (currently the Power Charge Indifference Adjustment PCIA) might be updated or not, and present options to do so.  </a:t>
            </a:r>
            <a:endParaRPr lang="en-US" sz="2400"/>
          </a:p>
          <a:p>
            <a:pPr marL="233045" indent="-233045"/>
            <a:r>
              <a:rPr lang="en-US" sz="2400" b="1">
                <a:ea typeface="+mn-lt"/>
                <a:cs typeface="+mn-lt"/>
              </a:rPr>
              <a:t>Branding: </a:t>
            </a:r>
            <a:r>
              <a:rPr lang="en-US" sz="2400">
                <a:ea typeface="+mn-lt"/>
                <a:cs typeface="+mn-lt"/>
              </a:rPr>
              <a:t>Coalescing program branding may reduce Marketing, Education and Outreach (ME&amp;O) costs and limit customer confusion.</a:t>
            </a:r>
          </a:p>
          <a:p>
            <a:pPr marL="233045" indent="-233045"/>
            <a:r>
              <a:rPr lang="en-US" sz="2400" b="1">
                <a:ea typeface="+mn-lt"/>
                <a:cs typeface="+mn-lt"/>
              </a:rPr>
              <a:t>Access:</a:t>
            </a:r>
            <a:r>
              <a:rPr lang="en-US" sz="2400">
                <a:ea typeface="+mn-lt"/>
                <a:cs typeface="+mn-lt"/>
              </a:rPr>
              <a:t> How to enhance participation and eligibility for the 100 MW DAC reservation? How might the 1 MW cap hinder project adoption in Environmental Justice (EJ) communities?</a:t>
            </a:r>
            <a:endParaRPr lang="en-US"/>
          </a:p>
          <a:p>
            <a:pPr marL="233045" lvl="2" indent="-233045"/>
            <a:r>
              <a:rPr lang="en-US" sz="2400" b="1">
                <a:ea typeface="+mn-lt"/>
                <a:cs typeface="+mn-lt"/>
              </a:rPr>
              <a:t>Community Interest:</a:t>
            </a:r>
            <a:r>
              <a:rPr lang="en-US" sz="2400">
                <a:ea typeface="+mn-lt"/>
                <a:cs typeface="+mn-lt"/>
              </a:rPr>
              <a:t> Streamlining or adopting a way of demonstrating community interest and enrolling customers.   </a:t>
            </a:r>
            <a:endParaRPr lang="en-US" sz="2400"/>
          </a:p>
          <a:p>
            <a:pPr marL="233045" lvl="2" indent="-233045"/>
            <a:r>
              <a:rPr lang="en-US" sz="2400" b="1">
                <a:ea typeface="+mn-lt"/>
                <a:cs typeface="+mn-lt"/>
              </a:rPr>
              <a:t>Reporting and Metrics:</a:t>
            </a:r>
            <a:r>
              <a:rPr lang="en-US" sz="2400">
                <a:ea typeface="+mn-lt"/>
                <a:cs typeface="+mn-lt"/>
              </a:rPr>
              <a:t> Propose reporting requirements and Key Performance Indicators (KPIs) or metrics to measure program effectiveness. </a:t>
            </a:r>
            <a:endParaRPr lang="en-US" sz="2400"/>
          </a:p>
          <a:p>
            <a:pPr marL="233045" indent="-233045"/>
            <a:endParaRPr lang="en-US" sz="2400"/>
          </a:p>
          <a:p>
            <a:pPr marL="233045" indent="-233045"/>
            <a:endParaRPr lang="en-US" sz="2400"/>
          </a:p>
        </p:txBody>
      </p:sp>
    </p:spTree>
    <p:extLst>
      <p:ext uri="{BB962C8B-B14F-4D97-AF65-F5344CB8AC3E}">
        <p14:creationId xmlns:p14="http://schemas.microsoft.com/office/powerpoint/2010/main" val="3578685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600" y="365125"/>
            <a:ext cx="10972800" cy="743480"/>
          </a:xfrm>
        </p:spPr>
        <p:txBody>
          <a:bodyPr>
            <a:normAutofit fontScale="90000"/>
          </a:bodyPr>
          <a:lstStyle/>
          <a:p>
            <a:r>
              <a:rPr lang="en-US"/>
              <a:t>What Additional Topics Would You Like Included?</a:t>
            </a:r>
          </a:p>
        </p:txBody>
      </p:sp>
      <p:sp>
        <p:nvSpPr>
          <p:cNvPr id="4" name="Content Placeholder 2">
            <a:extLst>
              <a:ext uri="{FF2B5EF4-FFF2-40B4-BE49-F238E27FC236}">
                <a16:creationId xmlns:a16="http://schemas.microsoft.com/office/drawing/2014/main" id="{7E9746F1-A1A4-4FB4-A2D9-75E211BFF103}"/>
              </a:ext>
            </a:extLst>
          </p:cNvPr>
          <p:cNvSpPr txBox="1">
            <a:spLocks/>
          </p:cNvSpPr>
          <p:nvPr/>
        </p:nvSpPr>
        <p:spPr>
          <a:xfrm>
            <a:off x="609600" y="1108605"/>
            <a:ext cx="10972301" cy="5508574"/>
          </a:xfrm>
          <a:prstGeom prst="rect">
            <a:avLst/>
          </a:prstGeom>
          <a:noFill/>
        </p:spPr>
        <p:txBody>
          <a:bodyPr vert="horz" lIns="0" tIns="45720" rIns="91440" bIns="45720" rtlCol="0" anchor="t">
            <a:noAutofit/>
          </a:bodyPr>
          <a:lstStyle>
            <a:lvl1pPr marL="233363" indent="-233363" algn="l" defTabSz="914400" rtl="0" eaLnBrk="1" latinLnBrk="0" hangingPunct="1">
              <a:lnSpc>
                <a:spcPct val="90000"/>
              </a:lnSpc>
              <a:spcBef>
                <a:spcPts val="1000"/>
              </a:spcBef>
              <a:buFont typeface="Arial" panose="020B0604020202020204" pitchFamily="34" charset="0"/>
              <a:buChar char="•"/>
              <a:tabLst/>
              <a:defRPr sz="2200" kern="1200">
                <a:solidFill>
                  <a:schemeClr val="tx2"/>
                </a:solidFill>
                <a:latin typeface="+mn-lt"/>
                <a:ea typeface="+mn-ea"/>
                <a:cs typeface="+mn-cs"/>
              </a:defRPr>
            </a:lvl1pPr>
            <a:lvl2pPr marL="514350" indent="-227013"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2pPr>
            <a:lvl3pPr marL="747713" indent="-17303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3pPr>
            <a:lvl4pPr marL="1028700" indent="-15398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4pPr>
            <a:lvl5pPr marL="1201738" indent="-166688"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045" indent="-233045"/>
            <a:r>
              <a:rPr lang="en-US" sz="1600" dirty="0"/>
              <a:t>Incorporate storage into community-based renewables programs – what steps should there be for consideration?</a:t>
            </a:r>
          </a:p>
          <a:p>
            <a:pPr marL="233045" indent="-233045"/>
            <a:r>
              <a:rPr lang="en-US" sz="1600" dirty="0"/>
              <a:t>Environmental/GHG benefits: how to accurately market and report</a:t>
            </a:r>
          </a:p>
          <a:p>
            <a:pPr marL="233045" indent="-233045"/>
            <a:r>
              <a:rPr lang="en-US" sz="1600" dirty="0"/>
              <a:t>Ratepayer indifference constraints </a:t>
            </a:r>
          </a:p>
          <a:p>
            <a:pPr marL="233045" indent="-233045"/>
            <a:r>
              <a:rPr lang="en-US" sz="1600" dirty="0"/>
              <a:t>Setting aside capacity for Community Renewables so that Green Tariff rate options don’t take up all the capacity (also leaves IOUs with all the financial risk) – strong support from CCSA, as Community Renewables remains highly undersubscribed. </a:t>
            </a:r>
          </a:p>
          <a:p>
            <a:pPr marL="233045" indent="-233045"/>
            <a:r>
              <a:rPr lang="en-US" sz="1600" dirty="0"/>
              <a:t>Template Questions:</a:t>
            </a:r>
          </a:p>
          <a:p>
            <a:pPr marL="514032" lvl="1" indent="-233045"/>
            <a:r>
              <a:rPr lang="en-US" sz="1600" dirty="0"/>
              <a:t>Question about schedule: Section G included a typo and does not need to be included.</a:t>
            </a:r>
          </a:p>
          <a:p>
            <a:pPr marL="514032" lvl="1" indent="-233045"/>
            <a:r>
              <a:rPr lang="en-US" sz="1600" dirty="0"/>
              <a:t>What is included in the Guidance Template is a recommendation, not a requirement. </a:t>
            </a:r>
          </a:p>
          <a:p>
            <a:pPr marL="747395" lvl="2" indent="-233045"/>
            <a:r>
              <a:rPr lang="en-US" sz="1600" dirty="0"/>
              <a:t>The minimum information required is what is in the Decisions and Resolution 4999-E. </a:t>
            </a:r>
          </a:p>
          <a:p>
            <a:pPr marL="747395" lvl="2" indent="-233045"/>
            <a:r>
              <a:rPr lang="en-US" sz="1600" dirty="0"/>
              <a:t>We recognize that the template goes beyond the minimum required, but Energy Division would like provide additional guidance and help ensure that this process is robust and addresses pressing issues.</a:t>
            </a:r>
          </a:p>
          <a:p>
            <a:pPr marL="233045" indent="-233045"/>
            <a:r>
              <a:rPr lang="en-US" sz="1600" dirty="0"/>
              <a:t>SCE and SDG&amp;E: Changes you are looking for would need to be initiated on the legislative end.</a:t>
            </a:r>
          </a:p>
          <a:p>
            <a:pPr marL="514032" lvl="1" indent="-233045"/>
            <a:r>
              <a:rPr lang="en-US" sz="1600" dirty="0"/>
              <a:t>SDG&amp;E is experiencing high attrition because the rate is increasing very quickly due to CCA attrition (spiral).  Fixes which would be needed to be put in place require legislative changes.  Long-term stranded cost issues.</a:t>
            </a:r>
          </a:p>
          <a:p>
            <a:pPr marL="514032" lvl="1" indent="-233045"/>
            <a:r>
              <a:rPr lang="en-US" sz="1600" dirty="0"/>
              <a:t>SCE – 2 MW Per-Customer Cap - businesses want to be 100% green, and there is no way to fulfill this on their end given this legislative requirement.</a:t>
            </a:r>
          </a:p>
        </p:txBody>
      </p:sp>
    </p:spTree>
    <p:extLst>
      <p:ext uri="{BB962C8B-B14F-4D97-AF65-F5344CB8AC3E}">
        <p14:creationId xmlns:p14="http://schemas.microsoft.com/office/powerpoint/2010/main" val="3076584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C042B-160B-4E9C-ADD2-59B4ACB575E7}"/>
              </a:ext>
            </a:extLst>
          </p:cNvPr>
          <p:cNvSpPr>
            <a:spLocks noGrp="1"/>
          </p:cNvSpPr>
          <p:nvPr>
            <p:ph type="title"/>
          </p:nvPr>
        </p:nvSpPr>
        <p:spPr/>
        <p:txBody>
          <a:bodyPr/>
          <a:lstStyle/>
          <a:p>
            <a:r>
              <a:rPr lang="en-US"/>
              <a:t>Q&amp;A</a:t>
            </a:r>
          </a:p>
        </p:txBody>
      </p:sp>
      <p:sp>
        <p:nvSpPr>
          <p:cNvPr id="4" name="Slide Number Placeholder 3">
            <a:extLst>
              <a:ext uri="{FF2B5EF4-FFF2-40B4-BE49-F238E27FC236}">
                <a16:creationId xmlns:a16="http://schemas.microsoft.com/office/drawing/2014/main" id="{D1F196C8-E85E-4FD5-B868-803761E9C28B}"/>
              </a:ext>
            </a:extLst>
          </p:cNvPr>
          <p:cNvSpPr>
            <a:spLocks noGrp="1"/>
          </p:cNvSpPr>
          <p:nvPr>
            <p:ph type="sldNum" sz="quarter" idx="12"/>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04C1C6D2-7E6C-4DBA-928D-E8FCCD04B882}"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descr="A picture containing clock&#10;&#10;Description automatically generated">
            <a:extLst>
              <a:ext uri="{FF2B5EF4-FFF2-40B4-BE49-F238E27FC236}">
                <a16:creationId xmlns:a16="http://schemas.microsoft.com/office/drawing/2014/main" id="{163BCFD0-BCB7-4539-9AA4-7DAE83CEE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213" y="1476469"/>
            <a:ext cx="4072263" cy="4218333"/>
          </a:xfrm>
          <a:prstGeom prst="rect">
            <a:avLst/>
          </a:prstGeom>
        </p:spPr>
      </p:pic>
      <p:sp>
        <p:nvSpPr>
          <p:cNvPr id="7" name="TextBox 6">
            <a:extLst>
              <a:ext uri="{FF2B5EF4-FFF2-40B4-BE49-F238E27FC236}">
                <a16:creationId xmlns:a16="http://schemas.microsoft.com/office/drawing/2014/main" id="{21BE9CD2-ED17-40BE-B79C-970B79DE66FB}"/>
              </a:ext>
            </a:extLst>
          </p:cNvPr>
          <p:cNvSpPr txBox="1"/>
          <p:nvPr/>
        </p:nvSpPr>
        <p:spPr>
          <a:xfrm>
            <a:off x="3954166" y="5627318"/>
            <a:ext cx="4177969" cy="246221"/>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prstClr val="black"/>
                </a:solidFill>
                <a:effectLst/>
                <a:uLnTx/>
                <a:uFillTx/>
                <a:latin typeface="Calibri" panose="020F0502020204030204"/>
                <a:ea typeface="+mn-ea"/>
                <a:cs typeface="+mn-cs"/>
              </a:rPr>
              <a:t>Image Source: netclipart.com</a:t>
            </a:r>
          </a:p>
        </p:txBody>
      </p:sp>
      <p:sp>
        <p:nvSpPr>
          <p:cNvPr id="5" name="TextBox 4">
            <a:extLst>
              <a:ext uri="{FF2B5EF4-FFF2-40B4-BE49-F238E27FC236}">
                <a16:creationId xmlns:a16="http://schemas.microsoft.com/office/drawing/2014/main" id="{12200D9B-72F5-4FBF-AE89-FD95AF54C0D4}"/>
              </a:ext>
            </a:extLst>
          </p:cNvPr>
          <p:cNvSpPr txBox="1"/>
          <p:nvPr/>
        </p:nvSpPr>
        <p:spPr>
          <a:xfrm>
            <a:off x="6061495" y="1475117"/>
            <a:ext cx="5575538" cy="19020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20000"/>
              </a:spcBef>
              <a:spcAft>
                <a:spcPct val="0"/>
              </a:spcAft>
            </a:pPr>
            <a:r>
              <a:rPr lang="en-US" sz="2800" u="sng">
                <a:solidFill>
                  <a:schemeClr val="accent2">
                    <a:lumMod val="75000"/>
                  </a:schemeClr>
                </a:solidFill>
                <a:ea typeface="+mn-lt"/>
                <a:cs typeface="+mn-lt"/>
              </a:rPr>
              <a:t>Reminder</a:t>
            </a:r>
            <a:r>
              <a:rPr lang="en-US" sz="2800">
                <a:ea typeface="+mn-lt"/>
                <a:cs typeface="+mn-lt"/>
              </a:rPr>
              <a:t>: </a:t>
            </a:r>
          </a:p>
          <a:p>
            <a:pPr>
              <a:spcBef>
                <a:spcPct val="20000"/>
              </a:spcBef>
              <a:spcAft>
                <a:spcPct val="0"/>
              </a:spcAft>
            </a:pPr>
            <a:r>
              <a:rPr lang="en-US" sz="2800">
                <a:solidFill>
                  <a:srgbClr val="FF0000"/>
                </a:solidFill>
                <a:ea typeface="+mn-lt"/>
                <a:cs typeface="+mn-lt"/>
              </a:rPr>
              <a:t>Please submit questions/comments via the WebEx chat and/or </a:t>
            </a:r>
            <a:endParaRPr lang="en-US" sz="2800">
              <a:ea typeface="+mn-lt"/>
              <a:cs typeface="+mn-lt"/>
            </a:endParaRPr>
          </a:p>
          <a:p>
            <a:pPr>
              <a:spcAft>
                <a:spcPct val="0"/>
              </a:spcAft>
            </a:pPr>
            <a:r>
              <a:rPr lang="en-US" sz="2800">
                <a:solidFill>
                  <a:srgbClr val="FF0000"/>
                </a:solidFill>
                <a:ea typeface="+mn-lt"/>
                <a:cs typeface="+mn-lt"/>
              </a:rPr>
              <a:t>use the “raise hand” function.</a:t>
            </a:r>
            <a:endParaRPr lang="en-US" sz="2800"/>
          </a:p>
        </p:txBody>
      </p:sp>
    </p:spTree>
    <p:extLst>
      <p:ext uri="{BB962C8B-B14F-4D97-AF65-F5344CB8AC3E}">
        <p14:creationId xmlns:p14="http://schemas.microsoft.com/office/powerpoint/2010/main" val="2651864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6B1CAB-E86E-7442-ACED-7334C166A1A7}"/>
              </a:ext>
            </a:extLst>
          </p:cNvPr>
          <p:cNvPicPr>
            <a:picLocks noChangeAspect="1"/>
          </p:cNvPicPr>
          <p:nvPr/>
        </p:nvPicPr>
        <p:blipFill>
          <a:blip r:embed="rId3">
            <a:biLevel thresh="50000"/>
            <a:alphaModFix amt="20000"/>
          </a:blip>
          <a:stretch>
            <a:fillRect/>
          </a:stretch>
        </p:blipFill>
        <p:spPr>
          <a:xfrm>
            <a:off x="8389934" y="1143571"/>
            <a:ext cx="4570857" cy="4570857"/>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881314" y="1855776"/>
            <a:ext cx="7045453" cy="4192599"/>
          </a:xfrm>
          <a:prstGeom prst="rect">
            <a:avLst/>
          </a:prstGeom>
        </p:spPr>
        <p:txBody>
          <a:bodyPr lIns="91440" tIns="45720" rIns="91440" bIns="45720" anchor="t">
            <a:normAutofit fontScale="92500"/>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l" defTabSz="914400" rtl="0" eaLnBrk="1" fontAlgn="b" latinLnBrk="0" hangingPunct="1">
              <a:lnSpc>
                <a:spcPct val="110000"/>
              </a:lnSpc>
              <a:spcBef>
                <a:spcPct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Century Gothic" panose="020F0302020204030204"/>
                <a:ea typeface="+mj-ea"/>
                <a:cs typeface="+mj-cs"/>
              </a:rPr>
              <a:t>For more information:</a:t>
            </a:r>
          </a:p>
          <a:p>
            <a:pPr>
              <a:lnSpc>
                <a:spcPct val="110000"/>
              </a:lnSpc>
              <a:defRPr/>
            </a:pPr>
            <a:endParaRPr lang="en-US" b="0">
              <a:solidFill>
                <a:srgbClr val="FFFFFF"/>
              </a:solidFill>
              <a:latin typeface="Century Gothic" panose="020F0302020204030204"/>
            </a:endParaRPr>
          </a:p>
          <a:p>
            <a:pPr marL="0" marR="0" lvl="0" indent="0" algn="l" defTabSz="914400" rtl="0" eaLnBrk="1" fontAlgn="b" latinLnBrk="0" hangingPunct="1">
              <a:lnSpc>
                <a:spcPct val="110000"/>
              </a:lnSpc>
              <a:spcBef>
                <a:spcPct val="0"/>
              </a:spcBef>
              <a:spcAft>
                <a:spcPts val="0"/>
              </a:spcAft>
              <a:buClrTx/>
              <a:buSzTx/>
              <a:buFontTx/>
              <a:buNone/>
              <a:tabLst/>
              <a:defRPr/>
            </a:pPr>
            <a:r>
              <a:rPr lang="en-US" err="1">
                <a:solidFill>
                  <a:srgbClr val="FFFFFF"/>
                </a:solidFill>
                <a:latin typeface="Century Gothic" panose="020F0302020204030204"/>
              </a:rPr>
              <a:t>joshua.litwin</a:t>
            </a:r>
            <a:r>
              <a:rPr lang="en-US">
                <a:solidFill>
                  <a:srgbClr val="FFFFFF"/>
                </a:solidFill>
                <a:latin typeface="Century Gothic" panose="020F0302020204030204"/>
              </a:rPr>
              <a:t>@</a:t>
            </a:r>
            <a:r>
              <a:rPr kumimoji="0" lang="en-US" sz="3600" b="1" i="0" u="none" strike="noStrike" kern="1200" cap="none" spc="0" normalizeH="0" baseline="0" noProof="0">
                <a:ln>
                  <a:noFill/>
                </a:ln>
                <a:solidFill>
                  <a:srgbClr val="FFFFFF"/>
                </a:solidFill>
                <a:effectLst/>
                <a:uLnTx/>
                <a:uFillTx/>
                <a:latin typeface="Century Gothic" panose="020F0302020204030204"/>
                <a:ea typeface="+mj-ea"/>
                <a:cs typeface="+mj-cs"/>
              </a:rPr>
              <a:t>cpuc.ca.gov</a:t>
            </a:r>
            <a:endParaRPr lang="en-US" sz="3600" b="1" i="0" u="none" strike="noStrike" kern="1200" cap="none" spc="0" normalizeH="0" baseline="0" noProof="0">
              <a:ln>
                <a:noFill/>
              </a:ln>
              <a:solidFill>
                <a:srgbClr val="FFFFFF"/>
              </a:solidFill>
              <a:effectLst/>
              <a:uLnTx/>
              <a:uFillTx/>
              <a:latin typeface="Century Gothic" panose="020F0302020204030204"/>
            </a:endParaRPr>
          </a:p>
          <a:p>
            <a:pPr>
              <a:lnSpc>
                <a:spcPct val="110000"/>
              </a:lnSpc>
              <a:defRPr/>
            </a:pPr>
            <a:r>
              <a:rPr lang="en-US" b="0">
                <a:ea typeface="+mj-lt"/>
                <a:cs typeface="+mj-lt"/>
              </a:rPr>
              <a:t>www.cpuc.ca.gov/SolarInDACs</a:t>
            </a:r>
            <a:endParaRPr lang="en-US"/>
          </a:p>
          <a:p>
            <a:pPr>
              <a:lnSpc>
                <a:spcPct val="110000"/>
              </a:lnSpc>
              <a:defRPr/>
            </a:pPr>
            <a:endParaRPr lang="en-US">
              <a:solidFill>
                <a:srgbClr val="FFFFFF"/>
              </a:solidFill>
              <a:latin typeface="Century Gothic" panose="020F0302020204030204"/>
            </a:endParaRPr>
          </a:p>
          <a:p>
            <a:pPr>
              <a:lnSpc>
                <a:spcPct val="110000"/>
              </a:lnSpc>
              <a:defRPr/>
            </a:pPr>
            <a:r>
              <a:rPr lang="en-US">
                <a:solidFill>
                  <a:srgbClr val="FFFFFF"/>
                </a:solidFill>
                <a:latin typeface="Century Gothic" panose="020F0302020204030204"/>
              </a:rPr>
              <a:t>cherie.chan@cpuc.ca.gov</a:t>
            </a:r>
            <a:endParaRPr lang="en-US"/>
          </a:p>
          <a:p>
            <a:pPr>
              <a:lnSpc>
                <a:spcPct val="110000"/>
              </a:lnSpc>
              <a:defRPr/>
            </a:pPr>
            <a:r>
              <a:rPr lang="en-US" b="0">
                <a:ea typeface="+mj-lt"/>
                <a:cs typeface="+mj-lt"/>
              </a:rPr>
              <a:t>www.cpuc.ca.gov/GTSR</a:t>
            </a:r>
          </a:p>
          <a:p>
            <a:pPr>
              <a:lnSpc>
                <a:spcPct val="110000"/>
              </a:lnSpc>
              <a:defRPr/>
            </a:pPr>
            <a:endParaRPr lang="en-US"/>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871387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078E-6157-449A-B43D-55F9E00316D0}"/>
              </a:ext>
            </a:extLst>
          </p:cNvPr>
          <p:cNvSpPr>
            <a:spLocks noGrp="1"/>
          </p:cNvSpPr>
          <p:nvPr>
            <p:ph type="title"/>
          </p:nvPr>
        </p:nvSpPr>
        <p:spPr/>
        <p:txBody>
          <a:bodyPr/>
          <a:lstStyle/>
          <a:p>
            <a:r>
              <a:rPr lang="en-US"/>
              <a:t>Workshop Logistics</a:t>
            </a:r>
          </a:p>
        </p:txBody>
      </p:sp>
      <p:sp>
        <p:nvSpPr>
          <p:cNvPr id="4" name="Slide Number Placeholder 3">
            <a:extLst>
              <a:ext uri="{FF2B5EF4-FFF2-40B4-BE49-F238E27FC236}">
                <a16:creationId xmlns:a16="http://schemas.microsoft.com/office/drawing/2014/main" id="{9AB403C7-2097-485F-96BA-42F5BF666015}"/>
              </a:ext>
            </a:extLst>
          </p:cNvPr>
          <p:cNvSpPr>
            <a:spLocks noGrp="1"/>
          </p:cNvSpPr>
          <p:nvPr>
            <p:ph type="sldNum" sz="quarter" idx="12"/>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04C1C6D2-7E6C-4DBA-928D-E8FCCD04B882}"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28D77564-B980-4636-BE07-592209F86F04}"/>
              </a:ext>
            </a:extLst>
          </p:cNvPr>
          <p:cNvSpPr/>
          <p:nvPr/>
        </p:nvSpPr>
        <p:spPr>
          <a:xfrm>
            <a:off x="755145" y="1462093"/>
            <a:ext cx="5040971" cy="5124480"/>
          </a:xfrm>
          <a:prstGeom prst="rect">
            <a:avLst/>
          </a:prstGeom>
        </p:spPr>
        <p:txBody>
          <a:bodyPr wrap="square" lIns="91440" tIns="45720" rIns="91440" bIns="45720" anchor="t">
            <a:spAutoFit/>
          </a:bodyPr>
          <a:lstStyle/>
          <a:p>
            <a:pPr marL="342265" marR="0" lvl="0" indent="-342265" algn="l" defTabSz="457189"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4472C4"/>
                </a:solidFill>
                <a:effectLst/>
                <a:uLnTx/>
                <a:uFillTx/>
                <a:latin typeface="Calibri" panose="020F0502020204030204"/>
                <a:ea typeface="+mn-ea"/>
                <a:cs typeface="Calibri"/>
              </a:rPr>
              <a:t>Online only</a:t>
            </a:r>
            <a:endParaRPr lang="en-US">
              <a:solidFill>
                <a:srgbClr val="4472C4"/>
              </a:solidFill>
              <a:ea typeface="+mn-ea"/>
            </a:endParaRPr>
          </a:p>
          <a:p>
            <a:pPr marL="799465" marR="0" lvl="1" indent="-342265" algn="l" defTabSz="457189"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4472C4"/>
                </a:solidFill>
                <a:effectLst/>
                <a:uLnTx/>
                <a:uFillTx/>
                <a:latin typeface="Calibri" panose="020F0502020204030204"/>
                <a:ea typeface="+mn-ea"/>
                <a:cs typeface="Calibri"/>
              </a:rPr>
              <a:t>Audio through computer or phone</a:t>
            </a:r>
            <a:endParaRPr lang="en-US" sz="2000" b="0" i="0" u="none" strike="noStrike" kern="1200" cap="none" spc="0" normalizeH="0" baseline="0" noProof="0">
              <a:ln>
                <a:noFill/>
              </a:ln>
              <a:solidFill>
                <a:srgbClr val="4472C4"/>
              </a:solidFill>
              <a:effectLst/>
              <a:uLnTx/>
              <a:uFillTx/>
              <a:latin typeface="Calibri" panose="020F0502020204030204"/>
              <a:cs typeface="Calibri"/>
            </a:endParaRPr>
          </a:p>
          <a:p>
            <a:pPr marL="799465" lvl="1" indent="-342265" defTabSz="457189">
              <a:spcAft>
                <a:spcPts val="600"/>
              </a:spcAft>
              <a:buFont typeface="Arial" panose="020B0604020202020204" pitchFamily="34" charset="0"/>
              <a:buChar char="•"/>
              <a:defRPr/>
            </a:pPr>
            <a:r>
              <a:rPr lang="en-US" sz="2000">
                <a:solidFill>
                  <a:schemeClr val="accent1"/>
                </a:solidFill>
                <a:ea typeface="+mn-lt"/>
                <a:cs typeface="+mn-lt"/>
              </a:rPr>
              <a:t>1-415-655-0002 </a:t>
            </a:r>
            <a:endParaRPr lang="en-US" sz="2000" b="0" i="0" u="none" strike="noStrike" kern="1200" cap="none" spc="0" normalizeH="0" baseline="0" noProof="0">
              <a:ln>
                <a:noFill/>
              </a:ln>
              <a:solidFill>
                <a:schemeClr val="accent1"/>
              </a:solidFill>
              <a:effectLst/>
              <a:uLnTx/>
              <a:uFillTx/>
              <a:ea typeface="+mn-lt"/>
              <a:cs typeface="+mn-lt"/>
            </a:endParaRPr>
          </a:p>
          <a:p>
            <a:pPr marL="799465" lvl="1" indent="-342265" defTabSz="457189">
              <a:spcAft>
                <a:spcPts val="600"/>
              </a:spcAft>
              <a:buFont typeface="Arial" panose="020B0604020202020204" pitchFamily="34" charset="0"/>
              <a:buChar char="•"/>
              <a:defRPr/>
            </a:pPr>
            <a:r>
              <a:rPr kumimoji="0" lang="en-US" sz="2000" b="0" i="0" u="none" strike="noStrike" kern="1200" cap="none" spc="0" normalizeH="0" baseline="0" noProof="0">
                <a:ln>
                  <a:noFill/>
                </a:ln>
                <a:solidFill>
                  <a:schemeClr val="accent1"/>
                </a:solidFill>
                <a:effectLst/>
                <a:uLnTx/>
                <a:uFillTx/>
                <a:latin typeface="Calibri" panose="020F0502020204030204"/>
                <a:ea typeface="+mn-ea"/>
                <a:cs typeface="Calibri"/>
              </a:rPr>
              <a:t>Access code:</a:t>
            </a:r>
            <a:r>
              <a:rPr lang="en-US" sz="2000">
                <a:solidFill>
                  <a:schemeClr val="accent1"/>
                </a:solidFill>
                <a:latin typeface="Calibri" panose="020F0502020204030204"/>
                <a:cs typeface="Calibri"/>
              </a:rPr>
              <a:t> </a:t>
            </a:r>
            <a:r>
              <a:rPr lang="en-US" sz="2000">
                <a:solidFill>
                  <a:schemeClr val="accent1"/>
                </a:solidFill>
                <a:ea typeface="+mn-lt"/>
                <a:cs typeface="+mn-lt"/>
              </a:rPr>
              <a:t>2489 562 3796 </a:t>
            </a:r>
            <a:endParaRPr lang="en-US" sz="2000" b="0" i="0" u="none" strike="noStrike" kern="1200" cap="none" spc="0" normalizeH="0" baseline="0" noProof="0">
              <a:ln>
                <a:noFill/>
              </a:ln>
              <a:solidFill>
                <a:schemeClr val="accent1"/>
              </a:solidFill>
              <a:effectLst/>
              <a:uLnTx/>
              <a:uFillTx/>
              <a:ea typeface="+mn-lt"/>
              <a:cs typeface="+mn-lt"/>
            </a:endParaRPr>
          </a:p>
          <a:p>
            <a:pPr marL="799465" lvl="1" indent="-342265" defTabSz="457189">
              <a:spcAft>
                <a:spcPts val="600"/>
              </a:spcAft>
              <a:buFont typeface="Arial" panose="020B0604020202020204" pitchFamily="34" charset="0"/>
              <a:buChar char="•"/>
              <a:defRPr/>
            </a:pPr>
            <a:r>
              <a:rPr kumimoji="0" lang="en-US" sz="2000" b="1" i="1" u="none" strike="noStrike" kern="1200" cap="none" spc="0" normalizeH="0" baseline="0" noProof="0">
                <a:ln>
                  <a:noFill/>
                </a:ln>
                <a:solidFill>
                  <a:srgbClr val="FF0000"/>
                </a:solidFill>
                <a:effectLst/>
                <a:uLnTx/>
                <a:uFillTx/>
                <a:latin typeface="Calibri" panose="020F0502020204030204"/>
                <a:ea typeface="+mn-ea"/>
                <a:cs typeface="Calibri"/>
              </a:rPr>
              <a:t>This workshop is</a:t>
            </a:r>
            <a:r>
              <a:rPr kumimoji="0" lang="en-US" sz="2000" b="1" i="1" u="sng" strike="noStrike" kern="1200" cap="none" spc="0" normalizeH="0" baseline="0" noProof="0">
                <a:ln>
                  <a:noFill/>
                </a:ln>
                <a:solidFill>
                  <a:srgbClr val="FF0000"/>
                </a:solidFill>
                <a:effectLst/>
                <a:uLnTx/>
                <a:uFillTx/>
                <a:latin typeface="Calibri" panose="020F0502020204030204"/>
                <a:ea typeface="+mn-ea"/>
                <a:cs typeface="Calibri"/>
              </a:rPr>
              <a:t> </a:t>
            </a:r>
            <a:r>
              <a:rPr lang="en-US" sz="2000" b="1" i="1" u="sng">
                <a:solidFill>
                  <a:srgbClr val="FF0000"/>
                </a:solidFill>
                <a:latin typeface="Calibri" panose="020F0502020204030204"/>
                <a:cs typeface="Calibri"/>
              </a:rPr>
              <a:t>NOT</a:t>
            </a:r>
            <a:r>
              <a:rPr lang="en-US" sz="2000" b="1" i="1">
                <a:solidFill>
                  <a:srgbClr val="FF0000"/>
                </a:solidFill>
                <a:latin typeface="Calibri" panose="020F0502020204030204"/>
                <a:cs typeface="Calibri"/>
              </a:rPr>
              <a:t> being</a:t>
            </a:r>
            <a:r>
              <a:rPr kumimoji="0" lang="en-US" sz="2000" b="1" i="1" u="none" strike="noStrike" kern="1200" cap="none" spc="0" normalizeH="0" baseline="0" noProof="0">
                <a:ln>
                  <a:noFill/>
                </a:ln>
                <a:solidFill>
                  <a:srgbClr val="FF0000"/>
                </a:solidFill>
                <a:effectLst/>
                <a:uLnTx/>
                <a:uFillTx/>
                <a:latin typeface="Calibri" panose="020F0502020204030204"/>
                <a:ea typeface="+mn-ea"/>
                <a:cs typeface="Calibri"/>
              </a:rPr>
              <a:t> recorded</a:t>
            </a:r>
            <a:endParaRPr lang="en-US" sz="2000" b="1" i="1" u="none" strike="noStrike" kern="1200" cap="none" spc="0" normalizeH="0" baseline="0" noProof="0">
              <a:ln>
                <a:noFill/>
              </a:ln>
              <a:solidFill>
                <a:srgbClr val="FF0000"/>
              </a:solidFill>
              <a:effectLst/>
              <a:uLnTx/>
              <a:uFillTx/>
              <a:latin typeface="Calibri" panose="020F0502020204030204"/>
              <a:cs typeface="Calibri"/>
            </a:endParaRPr>
          </a:p>
          <a:p>
            <a:pPr marL="342265" marR="0" lvl="0" indent="-342265" algn="l" defTabSz="457189"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4472C4"/>
                </a:solidFill>
                <a:effectLst/>
                <a:uLnTx/>
                <a:uFillTx/>
                <a:latin typeface="Calibri" panose="020F0502020204030204"/>
                <a:ea typeface="+mn-ea"/>
                <a:cs typeface="Calibri"/>
              </a:rPr>
              <a:t>Hosts:</a:t>
            </a:r>
            <a:endParaRPr lang="en-US" sz="2400" b="0" i="0" u="none" strike="noStrike" kern="1200" cap="none" spc="0" normalizeH="0" baseline="0" noProof="0">
              <a:ln>
                <a:noFill/>
              </a:ln>
              <a:solidFill>
                <a:srgbClr val="4472C4"/>
              </a:solidFill>
              <a:effectLst/>
              <a:uLnTx/>
              <a:uFillTx/>
              <a:latin typeface="Calibri" panose="020F0502020204030204"/>
              <a:cs typeface="Calibri"/>
            </a:endParaRPr>
          </a:p>
          <a:p>
            <a:pPr marL="799465" marR="0" lvl="1" indent="-342265" algn="l" defTabSz="457189"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4472C4"/>
                </a:solidFill>
                <a:effectLst/>
                <a:uLnTx/>
                <a:uFillTx/>
                <a:latin typeface="Calibri" panose="020F0502020204030204"/>
                <a:ea typeface="+mn-ea"/>
                <a:cs typeface="Calibri"/>
              </a:rPr>
              <a:t>Energy Division Staff:</a:t>
            </a:r>
            <a:endParaRPr lang="en-US" sz="2400" b="0" i="0" u="none" strike="noStrike" kern="1200" cap="none" spc="0" normalizeH="0" baseline="0" noProof="0">
              <a:ln>
                <a:noFill/>
              </a:ln>
              <a:solidFill>
                <a:srgbClr val="4472C4"/>
              </a:solidFill>
              <a:effectLst/>
              <a:uLnTx/>
              <a:uFillTx/>
              <a:latin typeface="Calibri" panose="020F0502020204030204"/>
              <a:cs typeface="Calibri"/>
            </a:endParaRPr>
          </a:p>
          <a:p>
            <a:pPr marL="1256665" lvl="2" indent="-342265" defTabSz="457189">
              <a:spcAft>
                <a:spcPts val="600"/>
              </a:spcAft>
              <a:buFont typeface="Arial" panose="020B0604020202020204" pitchFamily="34" charset="0"/>
              <a:buChar char="•"/>
              <a:defRPr/>
            </a:pPr>
            <a:r>
              <a:rPr lang="en-US" sz="2400">
                <a:solidFill>
                  <a:srgbClr val="4472C4"/>
                </a:solidFill>
                <a:latin typeface="Calibri" panose="020F0502020204030204"/>
                <a:cs typeface="Calibri"/>
              </a:rPr>
              <a:t>Tory Francisco</a:t>
            </a:r>
            <a:endParaRPr lang="en-US" sz="2400" b="0" i="0" u="none" strike="noStrike" kern="1200" cap="none" spc="0" normalizeH="0" baseline="0" noProof="0">
              <a:ln>
                <a:noFill/>
              </a:ln>
              <a:solidFill>
                <a:srgbClr val="4472C4"/>
              </a:solidFill>
              <a:effectLst/>
              <a:uLnTx/>
              <a:uFillTx/>
              <a:latin typeface="Calibri" panose="020F0502020204030204"/>
              <a:cs typeface="Calibri"/>
            </a:endParaRPr>
          </a:p>
          <a:p>
            <a:pPr marL="1256665" lvl="2" indent="-342265" defTabSz="457189">
              <a:spcAft>
                <a:spcPts val="600"/>
              </a:spcAft>
              <a:buFont typeface="Arial" panose="020B0604020202020204" pitchFamily="34" charset="0"/>
              <a:buChar char="•"/>
              <a:defRPr/>
            </a:pPr>
            <a:r>
              <a:rPr lang="en-US" sz="2400">
                <a:solidFill>
                  <a:srgbClr val="4472C4"/>
                </a:solidFill>
                <a:latin typeface="Calibri" panose="020F0502020204030204"/>
                <a:cs typeface="Calibri"/>
              </a:rPr>
              <a:t>Josh Litwin</a:t>
            </a:r>
            <a:endParaRPr lang="en-US" sz="2400" b="0" i="0" u="none" strike="noStrike" kern="1200" cap="none" spc="0" normalizeH="0" baseline="0" noProof="0">
              <a:ln>
                <a:noFill/>
              </a:ln>
              <a:solidFill>
                <a:srgbClr val="4472C4"/>
              </a:solidFill>
              <a:effectLst/>
              <a:uLnTx/>
              <a:uFillTx/>
              <a:latin typeface="Calibri" panose="020F0502020204030204"/>
              <a:cs typeface="Calibri"/>
            </a:endParaRPr>
          </a:p>
          <a:p>
            <a:pPr marL="1256665" lvl="2" indent="-342265" defTabSz="457189">
              <a:spcAft>
                <a:spcPts val="600"/>
              </a:spcAft>
              <a:buFont typeface="Arial" panose="020B0604020202020204" pitchFamily="34" charset="0"/>
              <a:buChar char="•"/>
              <a:defRPr/>
            </a:pPr>
            <a:r>
              <a:rPr lang="en-US" sz="2400">
                <a:solidFill>
                  <a:srgbClr val="4472C4"/>
                </a:solidFill>
                <a:latin typeface="Calibri" panose="020F0502020204030204"/>
                <a:cs typeface="Calibri"/>
              </a:rPr>
              <a:t>Cherie Chan</a:t>
            </a:r>
            <a:endParaRPr lang="en-US" sz="2400" b="0" i="0" u="none" strike="noStrike" kern="1200" cap="none" spc="0" normalizeH="0" baseline="0" noProof="0">
              <a:ln>
                <a:noFill/>
              </a:ln>
              <a:solidFill>
                <a:srgbClr val="4472C4"/>
              </a:solidFill>
              <a:effectLst/>
              <a:uLnTx/>
              <a:uFillTx/>
              <a:latin typeface="Calibri" panose="020F0502020204030204"/>
              <a:cs typeface="Calibri"/>
            </a:endParaRPr>
          </a:p>
          <a:p>
            <a:pPr marL="1256665" lvl="2" indent="-342265" defTabSz="457189">
              <a:spcAft>
                <a:spcPts val="600"/>
              </a:spcAft>
              <a:buFont typeface="Arial" panose="020B0604020202020204" pitchFamily="34" charset="0"/>
              <a:buChar char="•"/>
              <a:defRPr/>
            </a:pPr>
            <a:r>
              <a:rPr lang="en-US" sz="2400">
                <a:solidFill>
                  <a:srgbClr val="4472C4"/>
                </a:solidFill>
                <a:latin typeface="Calibri" panose="020F0502020204030204"/>
                <a:cs typeface="Calibri"/>
              </a:rPr>
              <a:t>Fang Yu Hu</a:t>
            </a:r>
            <a:endParaRPr lang="en-US" sz="2400" b="0" i="0" u="none" strike="noStrike" kern="1200" cap="none" spc="0" normalizeH="0" baseline="0" noProof="0">
              <a:ln>
                <a:noFill/>
              </a:ln>
              <a:solidFill>
                <a:srgbClr val="4472C4"/>
              </a:solidFill>
              <a:effectLst/>
              <a:uLnTx/>
              <a:uFillTx/>
              <a:latin typeface="Calibri" panose="020F0502020204030204"/>
              <a:cs typeface="Calibri"/>
            </a:endParaRPr>
          </a:p>
          <a:p>
            <a:pPr marL="799465" lvl="1" indent="-342265" defTabSz="457189">
              <a:spcAft>
                <a:spcPts val="1800"/>
              </a:spcAft>
              <a:buFont typeface="Arial" panose="020B0604020202020204" pitchFamily="34" charset="0"/>
              <a:buChar char="•"/>
              <a:defRPr/>
            </a:pPr>
            <a:endParaRPr lang="en-US" sz="2400">
              <a:solidFill>
                <a:srgbClr val="4472C4"/>
              </a:solidFill>
              <a:latin typeface="Calibri" panose="020F0502020204030204"/>
              <a:cs typeface="Calibri"/>
            </a:endParaRPr>
          </a:p>
        </p:txBody>
      </p:sp>
      <p:sp>
        <p:nvSpPr>
          <p:cNvPr id="8" name="Rectangle 7">
            <a:extLst>
              <a:ext uri="{FF2B5EF4-FFF2-40B4-BE49-F238E27FC236}">
                <a16:creationId xmlns:a16="http://schemas.microsoft.com/office/drawing/2014/main" id="{13C4B553-3A54-4C57-AC7B-A38D183F28E3}"/>
              </a:ext>
            </a:extLst>
          </p:cNvPr>
          <p:cNvSpPr/>
          <p:nvPr/>
        </p:nvSpPr>
        <p:spPr>
          <a:xfrm>
            <a:off x="6090114" y="1462093"/>
            <a:ext cx="5040971" cy="2169825"/>
          </a:xfrm>
          <a:prstGeom prst="rect">
            <a:avLst/>
          </a:prstGeom>
        </p:spPr>
        <p:txBody>
          <a:bodyPr wrap="square" anchor="t">
            <a:spAutoFit/>
          </a:bodyPr>
          <a:lstStyle/>
          <a:p>
            <a:pPr marL="800091" marR="0" lvl="1" indent="-342891" algn="l" defTabSz="457189"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4472C4">
                    <a:lumMod val="75000"/>
                  </a:srgbClr>
                </a:solidFill>
                <a:effectLst/>
                <a:uLnTx/>
                <a:uFillTx/>
                <a:latin typeface="Calibri" panose="020F0502020204030204"/>
                <a:ea typeface="+mn-ea"/>
                <a:cs typeface="Calibri"/>
              </a:rPr>
              <a:t>Safety</a:t>
            </a:r>
          </a:p>
          <a:p>
            <a:pPr marL="1257291" marR="0" lvl="2" indent="-342891" algn="l" defTabSz="457189"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4472C4">
                    <a:lumMod val="75000"/>
                  </a:srgbClr>
                </a:solidFill>
                <a:effectLst/>
                <a:uLnTx/>
                <a:uFillTx/>
                <a:latin typeface="Calibri" panose="020F0502020204030204"/>
                <a:ea typeface="+mn-ea"/>
                <a:cs typeface="Calibri"/>
              </a:rPr>
              <a:t>Note surroundings and emergency exits</a:t>
            </a:r>
          </a:p>
          <a:p>
            <a:pPr marL="1257291" marR="0" lvl="2" indent="-342891" algn="l" defTabSz="457189"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4472C4">
                    <a:lumMod val="75000"/>
                  </a:srgbClr>
                </a:solidFill>
                <a:effectLst/>
                <a:uLnTx/>
                <a:uFillTx/>
                <a:latin typeface="Calibri" panose="020F0502020204030204"/>
                <a:ea typeface="+mn-ea"/>
                <a:cs typeface="Calibri"/>
              </a:rPr>
              <a:t>Ergonomic Check</a:t>
            </a:r>
          </a:p>
          <a:p>
            <a:pPr marL="800091" marR="0" lvl="1" indent="-342891" algn="l" defTabSz="457189" rtl="0" eaLnBrk="1" fontAlgn="auto" latinLnBrk="0" hangingPunct="1">
              <a:lnSpc>
                <a:spcPct val="100000"/>
              </a:lnSpc>
              <a:spcBef>
                <a:spcPts val="0"/>
              </a:spcBef>
              <a:spcAft>
                <a:spcPts val="18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4472C4"/>
              </a:solidFill>
              <a:effectLst/>
              <a:uLnTx/>
              <a:uFillTx/>
              <a:latin typeface="Calibri" panose="020F0502020204030204"/>
              <a:ea typeface="+mn-ea"/>
              <a:cs typeface="Calibri"/>
            </a:endParaRPr>
          </a:p>
        </p:txBody>
      </p:sp>
      <p:pic>
        <p:nvPicPr>
          <p:cNvPr id="1026" name="Picture 2" descr="The Proper Height Of A Standing Desk | NotSitting.com">
            <a:extLst>
              <a:ext uri="{FF2B5EF4-FFF2-40B4-BE49-F238E27FC236}">
                <a16:creationId xmlns:a16="http://schemas.microsoft.com/office/drawing/2014/main" id="{F9B8B872-ED0B-462C-A65D-208E44805C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6783" y="3395876"/>
            <a:ext cx="5967632" cy="2864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007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DA68F-C379-4CFD-92B2-8C6AB7CB395E}"/>
              </a:ext>
            </a:extLst>
          </p:cNvPr>
          <p:cNvSpPr>
            <a:spLocks noGrp="1"/>
          </p:cNvSpPr>
          <p:nvPr>
            <p:ph type="title"/>
          </p:nvPr>
        </p:nvSpPr>
        <p:spPr/>
        <p:txBody>
          <a:bodyPr/>
          <a:lstStyle/>
          <a:p>
            <a:r>
              <a:rPr lang="en-US"/>
              <a:t>Ground Rules</a:t>
            </a:r>
          </a:p>
        </p:txBody>
      </p:sp>
      <p:sp>
        <p:nvSpPr>
          <p:cNvPr id="3" name="Content Placeholder 2">
            <a:extLst>
              <a:ext uri="{FF2B5EF4-FFF2-40B4-BE49-F238E27FC236}">
                <a16:creationId xmlns:a16="http://schemas.microsoft.com/office/drawing/2014/main" id="{A7A7F883-D27E-4A68-B102-980D3CF366A2}"/>
              </a:ext>
            </a:extLst>
          </p:cNvPr>
          <p:cNvSpPr>
            <a:spLocks noGrp="1"/>
          </p:cNvSpPr>
          <p:nvPr>
            <p:ph idx="1"/>
          </p:nvPr>
        </p:nvSpPr>
        <p:spPr/>
        <p:txBody>
          <a:bodyPr/>
          <a:lstStyle/>
          <a:p>
            <a:r>
              <a:rPr lang="en-US"/>
              <a:t>Workshop is structured to stimulate an honest dialogue and engage different perspectives</a:t>
            </a:r>
          </a:p>
          <a:p>
            <a:r>
              <a:rPr lang="en-US"/>
              <a:t>Keep comments friendly and respectful</a:t>
            </a:r>
          </a:p>
          <a:p>
            <a:r>
              <a:rPr lang="en-US"/>
              <a:t>Chat feature is only for Q&amp;A or technical issues. Do not start or respond to sidebar conversations</a:t>
            </a:r>
          </a:p>
          <a:p>
            <a:endParaRPr lang="en-US"/>
          </a:p>
        </p:txBody>
      </p:sp>
      <p:sp>
        <p:nvSpPr>
          <p:cNvPr id="4" name="Slide Number Placeholder 3">
            <a:extLst>
              <a:ext uri="{FF2B5EF4-FFF2-40B4-BE49-F238E27FC236}">
                <a16:creationId xmlns:a16="http://schemas.microsoft.com/office/drawing/2014/main" id="{24FF6481-DB64-445F-8E80-EE077C4161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C1C6D2-7E6C-4DBA-928D-E8FCCD04B8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4861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p:txBody>
          <a:bodyPr vert="horz" lIns="0" tIns="45720" rIns="91440" bIns="45720" rtlCol="0" anchor="t">
            <a:normAutofit fontScale="92500" lnSpcReduction="20000"/>
          </a:bodyPr>
          <a:lstStyle/>
          <a:p>
            <a:pPr marL="0" indent="0">
              <a:spcAft>
                <a:spcPts val="800"/>
              </a:spcAft>
              <a:buNone/>
            </a:pPr>
            <a:r>
              <a:rPr lang="en-US" sz="2000"/>
              <a:t>9:30  	Introductions + Safety</a:t>
            </a:r>
          </a:p>
          <a:p>
            <a:pPr marL="0" indent="0">
              <a:spcAft>
                <a:spcPts val="800"/>
              </a:spcAft>
              <a:buNone/>
            </a:pPr>
            <a:r>
              <a:rPr lang="en-US" sz="2000"/>
              <a:t>9:35 	Goals/Outcomes of Webinar &amp; Scope of Discussion</a:t>
            </a:r>
          </a:p>
          <a:p>
            <a:pPr marL="0" indent="0">
              <a:spcAft>
                <a:spcPts val="800"/>
              </a:spcAft>
              <a:buNone/>
            </a:pPr>
            <a:r>
              <a:rPr lang="en-US" sz="2000"/>
              <a:t>9:40 	Applications for Review Process</a:t>
            </a:r>
          </a:p>
          <a:p>
            <a:pPr marL="0" indent="0">
              <a:spcAft>
                <a:spcPts val="800"/>
              </a:spcAft>
              <a:buNone/>
            </a:pPr>
            <a:r>
              <a:rPr lang="en-US" sz="2000"/>
              <a:t>9:45 	Proposal to Include GTSR and DAC Programs under "Green Access Programs"</a:t>
            </a:r>
          </a:p>
          <a:p>
            <a:pPr marL="0" indent="0">
              <a:spcAft>
                <a:spcPts val="800"/>
              </a:spcAft>
              <a:buNone/>
            </a:pPr>
            <a:r>
              <a:rPr lang="en-US" sz="2000"/>
              <a:t>9:50 	DAC &amp; GTSR Current Program Status</a:t>
            </a:r>
          </a:p>
          <a:p>
            <a:pPr marL="0" indent="0" algn="ctr">
              <a:spcAft>
                <a:spcPts val="800"/>
              </a:spcAft>
              <a:buNone/>
            </a:pPr>
            <a:r>
              <a:rPr lang="en-US" sz="2000"/>
              <a:t>B  R  E  A  K </a:t>
            </a:r>
          </a:p>
          <a:p>
            <a:pPr marL="0" indent="0">
              <a:spcAft>
                <a:spcPts val="800"/>
              </a:spcAft>
              <a:buNone/>
            </a:pPr>
            <a:r>
              <a:rPr lang="en-US" sz="2000"/>
              <a:t>10:10 	DAC-GT &amp; CSGT Major Topics &amp; Discussion </a:t>
            </a:r>
          </a:p>
          <a:p>
            <a:pPr marL="0" indent="0">
              <a:spcAft>
                <a:spcPts val="800"/>
              </a:spcAft>
              <a:buNone/>
            </a:pPr>
            <a:r>
              <a:rPr lang="en-US" sz="2000"/>
              <a:t>10:40	GTSR Major Topics &amp; Discussion</a:t>
            </a:r>
          </a:p>
          <a:p>
            <a:pPr marL="0" indent="0">
              <a:spcAft>
                <a:spcPts val="800"/>
              </a:spcAft>
              <a:buNone/>
            </a:pPr>
            <a:r>
              <a:rPr lang="en-US" sz="2000"/>
              <a:t>11:10	Q&amp;A</a:t>
            </a:r>
          </a:p>
          <a:p>
            <a:pPr marL="0" indent="0">
              <a:spcAft>
                <a:spcPts val="800"/>
              </a:spcAft>
              <a:buNone/>
            </a:pPr>
            <a:r>
              <a:rPr lang="en-US" sz="2000"/>
              <a:t>11:25     Close (We may end earlier)</a:t>
            </a:r>
            <a:endParaRPr lang="en-US"/>
          </a:p>
          <a:p>
            <a:pPr marL="0" indent="0">
              <a:spcAft>
                <a:spcPts val="800"/>
              </a:spcAft>
              <a:buNone/>
            </a:pPr>
            <a:endParaRPr lang="en-US" sz="2000"/>
          </a:p>
          <a:p>
            <a:pPr marL="0" indent="0">
              <a:spcAft>
                <a:spcPts val="800"/>
              </a:spcAft>
              <a:buNone/>
            </a:pPr>
            <a:endParaRPr lang="en-US" sz="2000"/>
          </a:p>
          <a:p>
            <a:pPr marL="0" indent="0">
              <a:spcAft>
                <a:spcPts val="800"/>
              </a:spcAft>
              <a:buNone/>
            </a:pPr>
            <a:endParaRPr lang="en-US" sz="2000"/>
          </a:p>
          <a:p>
            <a:pPr marL="0" indent="0">
              <a:spcAft>
                <a:spcPts val="800"/>
              </a:spcAft>
              <a:buNone/>
            </a:pPr>
            <a:endParaRPr lang="en-US" sz="2000"/>
          </a:p>
          <a:p>
            <a:pPr marL="0" indent="0">
              <a:spcAft>
                <a:spcPts val="800"/>
              </a:spcAft>
              <a:buNone/>
            </a:pPr>
            <a:endParaRPr lang="en-US" sz="2000"/>
          </a:p>
          <a:p>
            <a:pPr>
              <a:spcAft>
                <a:spcPts val="800"/>
              </a:spcAft>
            </a:pPr>
            <a:endParaRPr lang="en-US" sz="2000"/>
          </a:p>
          <a:p>
            <a:pPr>
              <a:spcAft>
                <a:spcPts val="800"/>
              </a:spcAft>
            </a:pPr>
            <a:endParaRPr lang="en-US" sz="2000"/>
          </a:p>
          <a:p>
            <a:pPr>
              <a:spcAft>
                <a:spcPts val="800"/>
              </a:spcAft>
            </a:pPr>
            <a:endParaRPr lang="en-US" sz="2000"/>
          </a:p>
        </p:txBody>
      </p:sp>
    </p:spTree>
    <p:extLst>
      <p:ext uri="{BB962C8B-B14F-4D97-AF65-F5344CB8AC3E}">
        <p14:creationId xmlns:p14="http://schemas.microsoft.com/office/powerpoint/2010/main" val="4046933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D21C-105D-3E43-B567-0976D81D7648}"/>
              </a:ext>
            </a:extLst>
          </p:cNvPr>
          <p:cNvSpPr>
            <a:spLocks noGrp="1"/>
          </p:cNvSpPr>
          <p:nvPr>
            <p:ph type="title"/>
          </p:nvPr>
        </p:nvSpPr>
        <p:spPr/>
        <p:txBody>
          <a:bodyPr/>
          <a:lstStyle/>
          <a:p>
            <a:r>
              <a:rPr lang="en-US"/>
              <a:t>Goals and Outcomes</a:t>
            </a:r>
          </a:p>
        </p:txBody>
      </p:sp>
    </p:spTree>
    <p:extLst>
      <p:ext uri="{BB962C8B-B14F-4D97-AF65-F5344CB8AC3E}">
        <p14:creationId xmlns:p14="http://schemas.microsoft.com/office/powerpoint/2010/main" val="452994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p:txBody>
          <a:bodyPr/>
          <a:lstStyle/>
          <a:p>
            <a:r>
              <a:rPr lang="en-US"/>
              <a:t>Goals and Outcomes of This Webinar</a:t>
            </a:r>
          </a:p>
        </p:txBody>
      </p:sp>
      <p:sp>
        <p:nvSpPr>
          <p:cNvPr id="3" name="Content Placeholder 2">
            <a:extLst>
              <a:ext uri="{FF2B5EF4-FFF2-40B4-BE49-F238E27FC236}">
                <a16:creationId xmlns:a16="http://schemas.microsoft.com/office/drawing/2014/main" id="{79522CD4-4B52-444A-BB95-5B275DA1D7CA}"/>
              </a:ext>
            </a:extLst>
          </p:cNvPr>
          <p:cNvSpPr>
            <a:spLocks noGrp="1"/>
          </p:cNvSpPr>
          <p:nvPr>
            <p:ph sz="half" idx="1"/>
          </p:nvPr>
        </p:nvSpPr>
        <p:spPr>
          <a:xfrm>
            <a:off x="609599" y="2050676"/>
            <a:ext cx="10728885" cy="4133010"/>
          </a:xfrm>
        </p:spPr>
        <p:txBody>
          <a:bodyPr vert="horz" lIns="0" tIns="45720" rIns="91440" bIns="45720" rtlCol="0" anchor="t">
            <a:normAutofit/>
          </a:bodyPr>
          <a:lstStyle/>
          <a:p>
            <a:pPr marL="233045" indent="-233045"/>
            <a:r>
              <a:rPr lang="en-US"/>
              <a:t>Provide further guidance on the format and content of the January 2022 Applications for Review</a:t>
            </a:r>
          </a:p>
          <a:p>
            <a:pPr marL="233045" indent="-233045"/>
            <a:r>
              <a:rPr lang="en-US"/>
              <a:t>Proposal to include GTSR in Applications</a:t>
            </a:r>
          </a:p>
          <a:p>
            <a:pPr marL="233045" indent="-233045"/>
            <a:r>
              <a:rPr lang="en-US"/>
              <a:t>Spark discussion among stakeholders before IOUs begin drafting Applications</a:t>
            </a:r>
          </a:p>
          <a:p>
            <a:pPr marL="233045" indent="-233045"/>
            <a:r>
              <a:rPr lang="en-US"/>
              <a:t>Identify</a:t>
            </a:r>
            <a:r>
              <a:rPr lang="en-US">
                <a:ea typeface="+mn-lt"/>
                <a:cs typeface="+mn-lt"/>
              </a:rPr>
              <a:t> program issues and topics for inclusion</a:t>
            </a:r>
            <a:endParaRPr lang="en-US"/>
          </a:p>
          <a:p>
            <a:pPr marL="233045" indent="-233045"/>
            <a:r>
              <a:rPr lang="en-US"/>
              <a:t>Answer Program Administrator and stakeholder questions about Applications process</a:t>
            </a:r>
          </a:p>
          <a:p>
            <a:pPr marL="233045" indent="-233045"/>
            <a:endParaRPr lang="en-US"/>
          </a:p>
          <a:p>
            <a:pPr marL="233045" indent="-233045"/>
            <a:endParaRPr lang="en-US"/>
          </a:p>
          <a:p>
            <a:pPr marL="233045" indent="-233045"/>
            <a:endParaRPr lang="en-US"/>
          </a:p>
          <a:p>
            <a:pPr marL="233045" indent="-233045"/>
            <a:endParaRPr lang="en-US"/>
          </a:p>
        </p:txBody>
      </p:sp>
    </p:spTree>
    <p:extLst>
      <p:ext uri="{BB962C8B-B14F-4D97-AF65-F5344CB8AC3E}">
        <p14:creationId xmlns:p14="http://schemas.microsoft.com/office/powerpoint/2010/main" val="1994550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D21C-105D-3E43-B567-0976D81D7648}"/>
              </a:ext>
            </a:extLst>
          </p:cNvPr>
          <p:cNvSpPr>
            <a:spLocks noGrp="1"/>
          </p:cNvSpPr>
          <p:nvPr>
            <p:ph type="title"/>
          </p:nvPr>
        </p:nvSpPr>
        <p:spPr/>
        <p:txBody>
          <a:bodyPr/>
          <a:lstStyle/>
          <a:p>
            <a:r>
              <a:rPr lang="en-US"/>
              <a:t>Scope of Today's Discussion</a:t>
            </a:r>
          </a:p>
        </p:txBody>
      </p:sp>
    </p:spTree>
    <p:extLst>
      <p:ext uri="{BB962C8B-B14F-4D97-AF65-F5344CB8AC3E}">
        <p14:creationId xmlns:p14="http://schemas.microsoft.com/office/powerpoint/2010/main" val="3772928386"/>
      </p:ext>
    </p:extLst>
  </p:cSld>
  <p:clrMapOvr>
    <a:masterClrMapping/>
  </p:clrMapOvr>
</p:sld>
</file>

<file path=ppt/theme/theme1.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35CF9EEC-8673-4FC5-A48C-6CBEB65B59DC}" vid="{99AF4E60-237D-4144-9772-A5987632BA81}"/>
    </a:ext>
  </a:extLst>
</a:theme>
</file>

<file path=ppt/theme/theme4.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35CF9EEC-8673-4FC5-A48C-6CBEB65B59DC}" vid="{4B1BBC55-9BF7-4C21-8D10-0F895DC73692}"/>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35CF9EEC-8673-4FC5-A48C-6CBEB65B59DC}" vid="{6F770E2C-9E48-44F0-9381-F07287BABA22}"/>
    </a:ext>
  </a:extLst>
</a:theme>
</file>

<file path=ppt/theme/theme6.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35CF9EEC-8673-4FC5-A48C-6CBEB65B59DC}" vid="{B0FD50AC-C2BB-4F7C-A4A4-25DFB59F2C32}"/>
    </a:ext>
  </a:extLst>
</a:theme>
</file>

<file path=ppt/theme/theme7.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35CF9EEC-8673-4FC5-A48C-6CBEB65B59DC}" vid="{DE41EC83-0B61-4E31-851E-AD1EAEA1C774}"/>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ED0DC434EC93649981C54FC51FEC81B" ma:contentTypeVersion="8" ma:contentTypeDescription="Create a new document." ma:contentTypeScope="" ma:versionID="aa5ccacd07e8af6d20adff4ed8c51ab3">
  <xsd:schema xmlns:xsd="http://www.w3.org/2001/XMLSchema" xmlns:xs="http://www.w3.org/2001/XMLSchema" xmlns:p="http://schemas.microsoft.com/office/2006/metadata/properties" xmlns:ns2="b2d2777c-a1f1-404e-80d5-4b6b735f5353" xmlns:ns3="5294eb0b-0742-491f-921b-4c8fe009313f" targetNamespace="http://schemas.microsoft.com/office/2006/metadata/properties" ma:root="true" ma:fieldsID="44a8edc6e080af2df33f4104e9195e8f" ns2:_="" ns3:_="">
    <xsd:import namespace="b2d2777c-a1f1-404e-80d5-4b6b735f5353"/>
    <xsd:import namespace="5294eb0b-0742-491f-921b-4c8fe009313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d2777c-a1f1-404e-80d5-4b6b735f53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94eb0b-0742-491f-921b-4c8fe009313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CBF06A-EA4E-474A-A94B-F3FD02E2AF5C}">
  <ds:schemaRefs>
    <ds:schemaRef ds:uri="http://schemas.microsoft.com/sharepoint/v3/contenttype/forms"/>
  </ds:schemaRefs>
</ds:datastoreItem>
</file>

<file path=customXml/itemProps2.xml><?xml version="1.0" encoding="utf-8"?>
<ds:datastoreItem xmlns:ds="http://schemas.openxmlformats.org/officeDocument/2006/customXml" ds:itemID="{B79E5ECD-89A3-4242-AA2B-F016EEF6F091}">
  <ds:schemaRefs>
    <ds:schemaRef ds:uri="5294eb0b-0742-491f-921b-4c8fe009313f"/>
    <ds:schemaRef ds:uri="b2d2777c-a1f1-404e-80d5-4b6b735f53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6CAB9E1-E007-4AE4-920F-0B51F35BA486}">
  <ds:schemaRefs>
    <ds:schemaRef ds:uri="5294eb0b-0742-491f-921b-4c8fe009313f"/>
    <ds:schemaRef ds:uri="b2d2777c-a1f1-404e-80d5-4b6b735f535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28</TotalTime>
  <Words>3066</Words>
  <Application>Microsoft Office PowerPoint</Application>
  <PresentationFormat>Widescreen</PresentationFormat>
  <Paragraphs>313</Paragraphs>
  <Slides>34</Slides>
  <Notes>33</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34</vt:i4>
      </vt:variant>
    </vt:vector>
  </HeadingPairs>
  <TitlesOfParts>
    <vt:vector size="47" baseType="lpstr">
      <vt:lpstr>Arial</vt:lpstr>
      <vt:lpstr>Arial,Sans-Serif</vt:lpstr>
      <vt:lpstr>Calibri</vt:lpstr>
      <vt:lpstr>Calibri Light</vt:lpstr>
      <vt:lpstr>Century Gothic</vt:lpstr>
      <vt:lpstr>Times New Roman</vt:lpstr>
      <vt:lpstr>6_Office Theme</vt:lpstr>
      <vt:lpstr>7_Office Theme</vt:lpstr>
      <vt:lpstr>CPUC White</vt:lpstr>
      <vt:lpstr>CPUC Pale Gold</vt:lpstr>
      <vt:lpstr>CPUC Gold</vt:lpstr>
      <vt:lpstr>CPUC Blue</vt:lpstr>
      <vt:lpstr>CPUC Dark Blue</vt:lpstr>
      <vt:lpstr>PowerPoint Presentation</vt:lpstr>
      <vt:lpstr>DAC-GT &amp; CSGT January 2022 Applications for Review</vt:lpstr>
      <vt:lpstr>Workshop Logistics</vt:lpstr>
      <vt:lpstr>Workshop Logistics</vt:lpstr>
      <vt:lpstr>Ground Rules</vt:lpstr>
      <vt:lpstr>Agenda</vt:lpstr>
      <vt:lpstr>Goals and Outcomes</vt:lpstr>
      <vt:lpstr>Goals and Outcomes of This Webinar</vt:lpstr>
      <vt:lpstr>Scope of Today's Discussion</vt:lpstr>
      <vt:lpstr>PowerPoint Presentation</vt:lpstr>
      <vt:lpstr>Applications for Review Process</vt:lpstr>
      <vt:lpstr>Authority for Applications Process</vt:lpstr>
      <vt:lpstr>Authority for Applications Process</vt:lpstr>
      <vt:lpstr>Green Access Programs (GAP) Proposal</vt:lpstr>
      <vt:lpstr>PowerPoint Presentation</vt:lpstr>
      <vt:lpstr>Green Access Programs (GAP) Expanding Access Beyond Rooftop Solar</vt:lpstr>
      <vt:lpstr>GAP Rationale</vt:lpstr>
      <vt:lpstr>Program Status</vt:lpstr>
      <vt:lpstr>DAC-GT Program Status</vt:lpstr>
      <vt:lpstr>CSGT Program Status</vt:lpstr>
      <vt:lpstr>DAC Procurement Status</vt:lpstr>
      <vt:lpstr>GTSR Program Status</vt:lpstr>
      <vt:lpstr>GTSR Program Status: Reaching the 600 MW Cap</vt:lpstr>
      <vt:lpstr>GTSR Program Status: Quarterly Reports by Utility</vt:lpstr>
      <vt:lpstr>Stretch Break</vt:lpstr>
      <vt:lpstr>PowerPoint Presentation</vt:lpstr>
      <vt:lpstr>DAC-GT &amp; CSGT Topics</vt:lpstr>
      <vt:lpstr>DAC-GT &amp; CSGT Major Topics</vt:lpstr>
      <vt:lpstr>What Additional Topics Would You Like Included?  </vt:lpstr>
      <vt:lpstr>GTSR Topics</vt:lpstr>
      <vt:lpstr>GTSR Major Topics</vt:lpstr>
      <vt:lpstr>What Additional Topics Would You Like Included?</vt:lpstr>
      <vt:lpstr>Q&amp;A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Litwin</dc:creator>
  <cp:lastModifiedBy>Litwin, Joshua</cp:lastModifiedBy>
  <cp:revision>8</cp:revision>
  <dcterms:created xsi:type="dcterms:W3CDTF">2020-06-22T18:15:28Z</dcterms:created>
  <dcterms:modified xsi:type="dcterms:W3CDTF">2021-09-15T22:51:20Z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0x0101007ED0DC434EC93649981C54FC51FEC81B</vt:lpwstr>
  </property>
</Properties>
</file>